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handoutMasterIdLst>
    <p:handoutMasterId r:id="rId17"/>
  </p:handoutMasterIdLst>
  <p:sldIdLst>
    <p:sldId id="266" r:id="rId2"/>
    <p:sldId id="271" r:id="rId3"/>
    <p:sldId id="272" r:id="rId4"/>
    <p:sldId id="273" r:id="rId5"/>
    <p:sldId id="274" r:id="rId6"/>
    <p:sldId id="275" r:id="rId7"/>
    <p:sldId id="276" r:id="rId8"/>
    <p:sldId id="267" r:id="rId9"/>
    <p:sldId id="268" r:id="rId10"/>
    <p:sldId id="269" r:id="rId11"/>
    <p:sldId id="270" r:id="rId12"/>
    <p:sldId id="263" r:id="rId13"/>
    <p:sldId id="262" r:id="rId14"/>
    <p:sldId id="264" r:id="rId15"/>
    <p:sldId id="265" r:id="rId16"/>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showGuides="1">
      <p:cViewPr>
        <p:scale>
          <a:sx n="80" d="100"/>
          <a:sy n="80" d="100"/>
        </p:scale>
        <p:origin x="68" y="148"/>
      </p:cViewPr>
      <p:guideLst>
        <p:guide orient="horz" pos="2160"/>
        <p:guide pos="3840"/>
      </p:guideLst>
    </p:cSldViewPr>
  </p:slideViewPr>
  <p:notesTextViewPr>
    <p:cViewPr>
      <p:scale>
        <a:sx n="1" d="1"/>
        <a:sy n="1" d="1"/>
      </p:scale>
      <p:origin x="0" y="0"/>
    </p:cViewPr>
  </p:notesTextViewPr>
  <p:notesViewPr>
    <p:cSldViewPr snapToGrid="0" showGuides="1">
      <p:cViewPr varScale="1">
        <p:scale>
          <a:sx n="48" d="100"/>
          <a:sy n="48" d="100"/>
        </p:scale>
        <p:origin x="2684" y="2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a:extLst>
              <a:ext uri="{FF2B5EF4-FFF2-40B4-BE49-F238E27FC236}">
                <a16:creationId xmlns:a16="http://schemas.microsoft.com/office/drawing/2014/main" id="{5061E3C1-59C6-9454-01C5-4F1F1D34A02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a:extLst>
              <a:ext uri="{FF2B5EF4-FFF2-40B4-BE49-F238E27FC236}">
                <a16:creationId xmlns:a16="http://schemas.microsoft.com/office/drawing/2014/main" id="{338E2685-6442-EA6D-2B06-764CDACCA78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09FB69E-6BD5-4113-8941-01D33019D05C}" type="datetimeFigureOut">
              <a:rPr lang="fr-FR" smtClean="0"/>
              <a:t>13/06/2022</a:t>
            </a:fld>
            <a:endParaRPr lang="fr-FR"/>
          </a:p>
        </p:txBody>
      </p:sp>
      <p:sp>
        <p:nvSpPr>
          <p:cNvPr id="4" name="Espace réservé du pied de page 3">
            <a:extLst>
              <a:ext uri="{FF2B5EF4-FFF2-40B4-BE49-F238E27FC236}">
                <a16:creationId xmlns:a16="http://schemas.microsoft.com/office/drawing/2014/main" id="{D75D61E4-8691-EBA4-F085-55E9456EA45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5" name="Espace réservé du numéro de diapositive 4">
            <a:extLst>
              <a:ext uri="{FF2B5EF4-FFF2-40B4-BE49-F238E27FC236}">
                <a16:creationId xmlns:a16="http://schemas.microsoft.com/office/drawing/2014/main" id="{E531039E-7F3D-AB36-1CDE-54ECB79F91D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5D68776-8BAA-470F-9792-3A8BB4C0A50E}" type="slidenum">
              <a:rPr lang="fr-FR" smtClean="0"/>
              <a:t>‹N°›</a:t>
            </a:fld>
            <a:endParaRPr lang="fr-FR"/>
          </a:p>
        </p:txBody>
      </p:sp>
    </p:spTree>
    <p:extLst>
      <p:ext uri="{BB962C8B-B14F-4D97-AF65-F5344CB8AC3E}">
        <p14:creationId xmlns:p14="http://schemas.microsoft.com/office/powerpoint/2010/main" val="1170529044"/>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2.jp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4C34D2A-B24A-48F6-BD33-6119169656A7}"/>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D89D6FA7-30E2-419F-BBAE-D12E8C3154C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1CD638CD-4BFE-4A29-B979-7533497B5582}"/>
              </a:ext>
            </a:extLst>
          </p:cNvPr>
          <p:cNvSpPr>
            <a:spLocks noGrp="1"/>
          </p:cNvSpPr>
          <p:nvPr>
            <p:ph type="dt" sz="half" idx="10"/>
          </p:nvPr>
        </p:nvSpPr>
        <p:spPr/>
        <p:txBody>
          <a:bodyPr/>
          <a:lstStyle/>
          <a:p>
            <a:fld id="{CFBBF00B-15A0-49BC-9E30-512DE7F50187}" type="datetimeFigureOut">
              <a:rPr lang="fr-FR" smtClean="0"/>
              <a:t>13/06/2022</a:t>
            </a:fld>
            <a:endParaRPr lang="fr-FR"/>
          </a:p>
        </p:txBody>
      </p:sp>
      <p:sp>
        <p:nvSpPr>
          <p:cNvPr id="5" name="Espace réservé du pied de page 4">
            <a:extLst>
              <a:ext uri="{FF2B5EF4-FFF2-40B4-BE49-F238E27FC236}">
                <a16:creationId xmlns:a16="http://schemas.microsoft.com/office/drawing/2014/main" id="{7672AB92-76BF-4F08-93F5-CFBBBAE18F0D}"/>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69A6E91B-DA89-4B6C-9FA6-442ACEA36124}"/>
              </a:ext>
            </a:extLst>
          </p:cNvPr>
          <p:cNvSpPr>
            <a:spLocks noGrp="1"/>
          </p:cNvSpPr>
          <p:nvPr>
            <p:ph type="sldNum" sz="quarter" idx="12"/>
          </p:nvPr>
        </p:nvSpPr>
        <p:spPr/>
        <p:txBody>
          <a:bodyPr/>
          <a:lstStyle/>
          <a:p>
            <a:fld id="{5B3248F1-ECB0-4E87-AE5C-5424F0606A51}" type="slidenum">
              <a:rPr lang="fr-FR" smtClean="0"/>
              <a:t>‹N°›</a:t>
            </a:fld>
            <a:endParaRPr lang="fr-FR"/>
          </a:p>
        </p:txBody>
      </p:sp>
    </p:spTree>
    <p:extLst>
      <p:ext uri="{BB962C8B-B14F-4D97-AF65-F5344CB8AC3E}">
        <p14:creationId xmlns:p14="http://schemas.microsoft.com/office/powerpoint/2010/main" val="15261658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DBF32BC-D6FE-405F-87E6-AC5775F7A945}"/>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ACD265CB-948F-4565-8A8D-5A7B3308DFE7}"/>
              </a:ext>
            </a:extLst>
          </p:cNvPr>
          <p:cNvSpPr>
            <a:spLocks noGrp="1"/>
          </p:cNvSpPr>
          <p:nvPr>
            <p:ph type="body" orient="vert" idx="1"/>
          </p:nvPr>
        </p:nvSpPr>
        <p:spPr/>
        <p:txBody>
          <a:bodyPr vert="eaVert"/>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02407DB4-9228-4F6A-B319-1304117B72E4}"/>
              </a:ext>
            </a:extLst>
          </p:cNvPr>
          <p:cNvSpPr>
            <a:spLocks noGrp="1"/>
          </p:cNvSpPr>
          <p:nvPr>
            <p:ph type="dt" sz="half" idx="10"/>
          </p:nvPr>
        </p:nvSpPr>
        <p:spPr/>
        <p:txBody>
          <a:bodyPr/>
          <a:lstStyle/>
          <a:p>
            <a:fld id="{CFBBF00B-15A0-49BC-9E30-512DE7F50187}" type="datetimeFigureOut">
              <a:rPr lang="fr-FR" smtClean="0"/>
              <a:t>13/06/2022</a:t>
            </a:fld>
            <a:endParaRPr lang="fr-FR"/>
          </a:p>
        </p:txBody>
      </p:sp>
      <p:sp>
        <p:nvSpPr>
          <p:cNvPr id="5" name="Espace réservé du pied de page 4">
            <a:extLst>
              <a:ext uri="{FF2B5EF4-FFF2-40B4-BE49-F238E27FC236}">
                <a16:creationId xmlns:a16="http://schemas.microsoft.com/office/drawing/2014/main" id="{6C7952AC-4D34-4E3D-A637-F6CDF0E69428}"/>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F6FF2661-66A0-47D6-A8E3-108A627111E2}"/>
              </a:ext>
            </a:extLst>
          </p:cNvPr>
          <p:cNvSpPr>
            <a:spLocks noGrp="1"/>
          </p:cNvSpPr>
          <p:nvPr>
            <p:ph type="sldNum" sz="quarter" idx="12"/>
          </p:nvPr>
        </p:nvSpPr>
        <p:spPr/>
        <p:txBody>
          <a:bodyPr/>
          <a:lstStyle/>
          <a:p>
            <a:fld id="{5B3248F1-ECB0-4E87-AE5C-5424F0606A51}" type="slidenum">
              <a:rPr lang="fr-FR" smtClean="0"/>
              <a:t>‹N°›</a:t>
            </a:fld>
            <a:endParaRPr lang="fr-FR"/>
          </a:p>
        </p:txBody>
      </p:sp>
    </p:spTree>
    <p:extLst>
      <p:ext uri="{BB962C8B-B14F-4D97-AF65-F5344CB8AC3E}">
        <p14:creationId xmlns:p14="http://schemas.microsoft.com/office/powerpoint/2010/main" val="14164618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1B76933E-24D0-44AB-B574-C497614A6955}"/>
              </a:ext>
            </a:extLst>
          </p:cNvPr>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F019A2AD-E5F1-4722-B547-5039DDD05B5E}"/>
              </a:ext>
            </a:extLst>
          </p:cNvPr>
          <p:cNvSpPr>
            <a:spLocks noGrp="1"/>
          </p:cNvSpPr>
          <p:nvPr>
            <p:ph type="body" orient="vert" idx="1"/>
          </p:nvPr>
        </p:nvSpPr>
        <p:spPr>
          <a:xfrm>
            <a:off x="838200" y="365125"/>
            <a:ext cx="7734300" cy="5811838"/>
          </a:xfrm>
        </p:spPr>
        <p:txBody>
          <a:bodyPr vert="eaVert"/>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5023971C-018E-43B9-B5DB-2E99E9D4FF3F}"/>
              </a:ext>
            </a:extLst>
          </p:cNvPr>
          <p:cNvSpPr>
            <a:spLocks noGrp="1"/>
          </p:cNvSpPr>
          <p:nvPr>
            <p:ph type="dt" sz="half" idx="10"/>
          </p:nvPr>
        </p:nvSpPr>
        <p:spPr/>
        <p:txBody>
          <a:bodyPr/>
          <a:lstStyle/>
          <a:p>
            <a:fld id="{CFBBF00B-15A0-49BC-9E30-512DE7F50187}" type="datetimeFigureOut">
              <a:rPr lang="fr-FR" smtClean="0"/>
              <a:t>13/06/2022</a:t>
            </a:fld>
            <a:endParaRPr lang="fr-FR"/>
          </a:p>
        </p:txBody>
      </p:sp>
      <p:sp>
        <p:nvSpPr>
          <p:cNvPr id="5" name="Espace réservé du pied de page 4">
            <a:extLst>
              <a:ext uri="{FF2B5EF4-FFF2-40B4-BE49-F238E27FC236}">
                <a16:creationId xmlns:a16="http://schemas.microsoft.com/office/drawing/2014/main" id="{CE3C16C5-7FED-443E-A19E-AAF2D09804F5}"/>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001FD3E3-2EC7-4668-ADDE-B0869C477F8D}"/>
              </a:ext>
            </a:extLst>
          </p:cNvPr>
          <p:cNvSpPr>
            <a:spLocks noGrp="1"/>
          </p:cNvSpPr>
          <p:nvPr>
            <p:ph type="sldNum" sz="quarter" idx="12"/>
          </p:nvPr>
        </p:nvSpPr>
        <p:spPr/>
        <p:txBody>
          <a:bodyPr/>
          <a:lstStyle/>
          <a:p>
            <a:fld id="{5B3248F1-ECB0-4E87-AE5C-5424F0606A51}" type="slidenum">
              <a:rPr lang="fr-FR" smtClean="0"/>
              <a:t>‹N°›</a:t>
            </a:fld>
            <a:endParaRPr lang="fr-FR"/>
          </a:p>
        </p:txBody>
      </p:sp>
    </p:spTree>
    <p:extLst>
      <p:ext uri="{BB962C8B-B14F-4D97-AF65-F5344CB8AC3E}">
        <p14:creationId xmlns:p14="http://schemas.microsoft.com/office/powerpoint/2010/main" val="33801721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88CA893-7C1A-4809-914E-592CF2D6E2BE}"/>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54E3381B-0CFC-4501-AF95-59B6577AE41B}"/>
              </a:ext>
            </a:extLst>
          </p:cNvPr>
          <p:cNvSpPr>
            <a:spLocks noGrp="1"/>
          </p:cNvSpPr>
          <p:nvPr>
            <p:ph idx="1"/>
          </p:nvPr>
        </p:nvSpPr>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B7F3E0B1-CE3E-4B30-A13A-ACC63B99DCFB}"/>
              </a:ext>
            </a:extLst>
          </p:cNvPr>
          <p:cNvSpPr>
            <a:spLocks noGrp="1"/>
          </p:cNvSpPr>
          <p:nvPr>
            <p:ph type="dt" sz="half" idx="10"/>
          </p:nvPr>
        </p:nvSpPr>
        <p:spPr/>
        <p:txBody>
          <a:bodyPr/>
          <a:lstStyle/>
          <a:p>
            <a:fld id="{CFBBF00B-15A0-49BC-9E30-512DE7F50187}" type="datetimeFigureOut">
              <a:rPr lang="fr-FR" smtClean="0"/>
              <a:t>13/06/2022</a:t>
            </a:fld>
            <a:endParaRPr lang="fr-FR"/>
          </a:p>
        </p:txBody>
      </p:sp>
      <p:sp>
        <p:nvSpPr>
          <p:cNvPr id="5" name="Espace réservé du pied de page 4">
            <a:extLst>
              <a:ext uri="{FF2B5EF4-FFF2-40B4-BE49-F238E27FC236}">
                <a16:creationId xmlns:a16="http://schemas.microsoft.com/office/drawing/2014/main" id="{55368DC9-F98E-47D9-A3FA-D541E6B6FCC1}"/>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C2AF29FE-1A86-48AE-AF6C-869E7F5592F4}"/>
              </a:ext>
            </a:extLst>
          </p:cNvPr>
          <p:cNvSpPr>
            <a:spLocks noGrp="1"/>
          </p:cNvSpPr>
          <p:nvPr>
            <p:ph type="sldNum" sz="quarter" idx="12"/>
          </p:nvPr>
        </p:nvSpPr>
        <p:spPr/>
        <p:txBody>
          <a:bodyPr/>
          <a:lstStyle/>
          <a:p>
            <a:fld id="{5B3248F1-ECB0-4E87-AE5C-5424F0606A51}" type="slidenum">
              <a:rPr lang="fr-FR" smtClean="0"/>
              <a:t>‹N°›</a:t>
            </a:fld>
            <a:endParaRPr lang="fr-FR"/>
          </a:p>
        </p:txBody>
      </p:sp>
    </p:spTree>
    <p:extLst>
      <p:ext uri="{BB962C8B-B14F-4D97-AF65-F5344CB8AC3E}">
        <p14:creationId xmlns:p14="http://schemas.microsoft.com/office/powerpoint/2010/main" val="2876505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6A99180-F1E7-4E87-817A-5E32C2B09F97}"/>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C103B32E-94F0-4153-A4D3-F80015AF674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Modifier les styles du texte du masque</a:t>
            </a:r>
          </a:p>
        </p:txBody>
      </p:sp>
      <p:sp>
        <p:nvSpPr>
          <p:cNvPr id="4" name="Espace réservé de la date 3">
            <a:extLst>
              <a:ext uri="{FF2B5EF4-FFF2-40B4-BE49-F238E27FC236}">
                <a16:creationId xmlns:a16="http://schemas.microsoft.com/office/drawing/2014/main" id="{48B90800-29F8-495C-B2B6-91940D0B2465}"/>
              </a:ext>
            </a:extLst>
          </p:cNvPr>
          <p:cNvSpPr>
            <a:spLocks noGrp="1"/>
          </p:cNvSpPr>
          <p:nvPr>
            <p:ph type="dt" sz="half" idx="10"/>
          </p:nvPr>
        </p:nvSpPr>
        <p:spPr/>
        <p:txBody>
          <a:bodyPr/>
          <a:lstStyle/>
          <a:p>
            <a:fld id="{CFBBF00B-15A0-49BC-9E30-512DE7F50187}" type="datetimeFigureOut">
              <a:rPr lang="fr-FR" smtClean="0"/>
              <a:t>13/06/2022</a:t>
            </a:fld>
            <a:endParaRPr lang="fr-FR"/>
          </a:p>
        </p:txBody>
      </p:sp>
      <p:sp>
        <p:nvSpPr>
          <p:cNvPr id="5" name="Espace réservé du pied de page 4">
            <a:extLst>
              <a:ext uri="{FF2B5EF4-FFF2-40B4-BE49-F238E27FC236}">
                <a16:creationId xmlns:a16="http://schemas.microsoft.com/office/drawing/2014/main" id="{2E1833FE-A234-4121-B02E-CE700DB78BA5}"/>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0A8A7600-F272-4AA9-A3D0-AEB9A24E3212}"/>
              </a:ext>
            </a:extLst>
          </p:cNvPr>
          <p:cNvSpPr>
            <a:spLocks noGrp="1"/>
          </p:cNvSpPr>
          <p:nvPr>
            <p:ph type="sldNum" sz="quarter" idx="12"/>
          </p:nvPr>
        </p:nvSpPr>
        <p:spPr/>
        <p:txBody>
          <a:bodyPr/>
          <a:lstStyle/>
          <a:p>
            <a:fld id="{5B3248F1-ECB0-4E87-AE5C-5424F0606A51}" type="slidenum">
              <a:rPr lang="fr-FR" smtClean="0"/>
              <a:t>‹N°›</a:t>
            </a:fld>
            <a:endParaRPr lang="fr-FR"/>
          </a:p>
        </p:txBody>
      </p:sp>
    </p:spTree>
    <p:extLst>
      <p:ext uri="{BB962C8B-B14F-4D97-AF65-F5344CB8AC3E}">
        <p14:creationId xmlns:p14="http://schemas.microsoft.com/office/powerpoint/2010/main" val="27061737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0D829F1-DDB6-4E58-962E-8531FB30753D}"/>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E30DC4BC-ED1B-4E52-930C-C6AFB2396EB4}"/>
              </a:ext>
            </a:extLst>
          </p:cNvPr>
          <p:cNvSpPr>
            <a:spLocks noGrp="1"/>
          </p:cNvSpPr>
          <p:nvPr>
            <p:ph sz="half" idx="1"/>
          </p:nvPr>
        </p:nvSpPr>
        <p:spPr>
          <a:xfrm>
            <a:off x="838200" y="1825625"/>
            <a:ext cx="5181600" cy="435133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ABB5959E-5262-44D7-B434-402E113D988B}"/>
              </a:ext>
            </a:extLst>
          </p:cNvPr>
          <p:cNvSpPr>
            <a:spLocks noGrp="1"/>
          </p:cNvSpPr>
          <p:nvPr>
            <p:ph sz="half" idx="2"/>
          </p:nvPr>
        </p:nvSpPr>
        <p:spPr>
          <a:xfrm>
            <a:off x="6172200" y="1825625"/>
            <a:ext cx="5181600" cy="435133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896757D6-7996-4C04-81EB-32370D0E8BDB}"/>
              </a:ext>
            </a:extLst>
          </p:cNvPr>
          <p:cNvSpPr>
            <a:spLocks noGrp="1"/>
          </p:cNvSpPr>
          <p:nvPr>
            <p:ph type="dt" sz="half" idx="10"/>
          </p:nvPr>
        </p:nvSpPr>
        <p:spPr/>
        <p:txBody>
          <a:bodyPr/>
          <a:lstStyle/>
          <a:p>
            <a:fld id="{CFBBF00B-15A0-49BC-9E30-512DE7F50187}" type="datetimeFigureOut">
              <a:rPr lang="fr-FR" smtClean="0"/>
              <a:t>13/06/2022</a:t>
            </a:fld>
            <a:endParaRPr lang="fr-FR"/>
          </a:p>
        </p:txBody>
      </p:sp>
      <p:sp>
        <p:nvSpPr>
          <p:cNvPr id="6" name="Espace réservé du pied de page 5">
            <a:extLst>
              <a:ext uri="{FF2B5EF4-FFF2-40B4-BE49-F238E27FC236}">
                <a16:creationId xmlns:a16="http://schemas.microsoft.com/office/drawing/2014/main" id="{A05B9126-7B7A-4637-B86E-BABD1591E2F8}"/>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A0EB7EEF-E77E-46B1-9960-0B6BA8554BCF}"/>
              </a:ext>
            </a:extLst>
          </p:cNvPr>
          <p:cNvSpPr>
            <a:spLocks noGrp="1"/>
          </p:cNvSpPr>
          <p:nvPr>
            <p:ph type="sldNum" sz="quarter" idx="12"/>
          </p:nvPr>
        </p:nvSpPr>
        <p:spPr/>
        <p:txBody>
          <a:bodyPr/>
          <a:lstStyle/>
          <a:p>
            <a:fld id="{5B3248F1-ECB0-4E87-AE5C-5424F0606A51}" type="slidenum">
              <a:rPr lang="fr-FR" smtClean="0"/>
              <a:t>‹N°›</a:t>
            </a:fld>
            <a:endParaRPr lang="fr-FR"/>
          </a:p>
        </p:txBody>
      </p:sp>
    </p:spTree>
    <p:extLst>
      <p:ext uri="{BB962C8B-B14F-4D97-AF65-F5344CB8AC3E}">
        <p14:creationId xmlns:p14="http://schemas.microsoft.com/office/powerpoint/2010/main" val="41142752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7D5AD35-A6E7-4BDD-99D3-A719526C7EE8}"/>
              </a:ext>
            </a:extLst>
          </p:cNvPr>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513427B3-C2CD-4B5F-A1D2-239ECEE948F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4" name="Espace réservé du contenu 3">
            <a:extLst>
              <a:ext uri="{FF2B5EF4-FFF2-40B4-BE49-F238E27FC236}">
                <a16:creationId xmlns:a16="http://schemas.microsoft.com/office/drawing/2014/main" id="{E6F7313E-D592-44E8-9DE1-9A048B8EFC15}"/>
              </a:ext>
            </a:extLst>
          </p:cNvPr>
          <p:cNvSpPr>
            <a:spLocks noGrp="1"/>
          </p:cNvSpPr>
          <p:nvPr>
            <p:ph sz="half" idx="2"/>
          </p:nvPr>
        </p:nvSpPr>
        <p:spPr>
          <a:xfrm>
            <a:off x="839788" y="2505075"/>
            <a:ext cx="5157787" cy="368458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ED5393C9-B218-4BB1-A9A9-37816DE3726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6" name="Espace réservé du contenu 5">
            <a:extLst>
              <a:ext uri="{FF2B5EF4-FFF2-40B4-BE49-F238E27FC236}">
                <a16:creationId xmlns:a16="http://schemas.microsoft.com/office/drawing/2014/main" id="{6919513C-7B68-49DA-96EC-A553FAB0B97C}"/>
              </a:ext>
            </a:extLst>
          </p:cNvPr>
          <p:cNvSpPr>
            <a:spLocks noGrp="1"/>
          </p:cNvSpPr>
          <p:nvPr>
            <p:ph sz="quarter" idx="4"/>
          </p:nvPr>
        </p:nvSpPr>
        <p:spPr>
          <a:xfrm>
            <a:off x="6172200" y="2505075"/>
            <a:ext cx="5183188" cy="368458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B17F5279-E7AA-4C43-9852-9A7E2A9A9A7F}"/>
              </a:ext>
            </a:extLst>
          </p:cNvPr>
          <p:cNvSpPr>
            <a:spLocks noGrp="1"/>
          </p:cNvSpPr>
          <p:nvPr>
            <p:ph type="dt" sz="half" idx="10"/>
          </p:nvPr>
        </p:nvSpPr>
        <p:spPr/>
        <p:txBody>
          <a:bodyPr/>
          <a:lstStyle/>
          <a:p>
            <a:fld id="{CFBBF00B-15A0-49BC-9E30-512DE7F50187}" type="datetimeFigureOut">
              <a:rPr lang="fr-FR" smtClean="0"/>
              <a:t>13/06/2022</a:t>
            </a:fld>
            <a:endParaRPr lang="fr-FR"/>
          </a:p>
        </p:txBody>
      </p:sp>
      <p:sp>
        <p:nvSpPr>
          <p:cNvPr id="8" name="Espace réservé du pied de page 7">
            <a:extLst>
              <a:ext uri="{FF2B5EF4-FFF2-40B4-BE49-F238E27FC236}">
                <a16:creationId xmlns:a16="http://schemas.microsoft.com/office/drawing/2014/main" id="{C427B876-98E0-4C07-8214-31DE72E699E9}"/>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AEB0F604-463E-4EBE-915F-076762A197E6}"/>
              </a:ext>
            </a:extLst>
          </p:cNvPr>
          <p:cNvSpPr>
            <a:spLocks noGrp="1"/>
          </p:cNvSpPr>
          <p:nvPr>
            <p:ph type="sldNum" sz="quarter" idx="12"/>
          </p:nvPr>
        </p:nvSpPr>
        <p:spPr/>
        <p:txBody>
          <a:bodyPr/>
          <a:lstStyle/>
          <a:p>
            <a:fld id="{5B3248F1-ECB0-4E87-AE5C-5424F0606A51}" type="slidenum">
              <a:rPr lang="fr-FR" smtClean="0"/>
              <a:t>‹N°›</a:t>
            </a:fld>
            <a:endParaRPr lang="fr-FR"/>
          </a:p>
        </p:txBody>
      </p:sp>
    </p:spTree>
    <p:extLst>
      <p:ext uri="{BB962C8B-B14F-4D97-AF65-F5344CB8AC3E}">
        <p14:creationId xmlns:p14="http://schemas.microsoft.com/office/powerpoint/2010/main" val="34455959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71B7585-B6AE-4A3F-A14B-50BED35436EF}"/>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A79055C8-F2BA-448C-81AE-9D8336F076BD}"/>
              </a:ext>
            </a:extLst>
          </p:cNvPr>
          <p:cNvSpPr>
            <a:spLocks noGrp="1"/>
          </p:cNvSpPr>
          <p:nvPr>
            <p:ph type="dt" sz="half" idx="10"/>
          </p:nvPr>
        </p:nvSpPr>
        <p:spPr/>
        <p:txBody>
          <a:bodyPr/>
          <a:lstStyle/>
          <a:p>
            <a:fld id="{CFBBF00B-15A0-49BC-9E30-512DE7F50187}" type="datetimeFigureOut">
              <a:rPr lang="fr-FR" smtClean="0"/>
              <a:t>13/06/2022</a:t>
            </a:fld>
            <a:endParaRPr lang="fr-FR"/>
          </a:p>
        </p:txBody>
      </p:sp>
      <p:sp>
        <p:nvSpPr>
          <p:cNvPr id="4" name="Espace réservé du pied de page 3">
            <a:extLst>
              <a:ext uri="{FF2B5EF4-FFF2-40B4-BE49-F238E27FC236}">
                <a16:creationId xmlns:a16="http://schemas.microsoft.com/office/drawing/2014/main" id="{82A6E306-2EB8-4300-8C03-9C60B70BD45B}"/>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C77A3340-2A08-48B8-BE2A-6800B57DD3A4}"/>
              </a:ext>
            </a:extLst>
          </p:cNvPr>
          <p:cNvSpPr>
            <a:spLocks noGrp="1"/>
          </p:cNvSpPr>
          <p:nvPr>
            <p:ph type="sldNum" sz="quarter" idx="12"/>
          </p:nvPr>
        </p:nvSpPr>
        <p:spPr/>
        <p:txBody>
          <a:bodyPr/>
          <a:lstStyle/>
          <a:p>
            <a:fld id="{5B3248F1-ECB0-4E87-AE5C-5424F0606A51}" type="slidenum">
              <a:rPr lang="fr-FR" smtClean="0"/>
              <a:t>‹N°›</a:t>
            </a:fld>
            <a:endParaRPr lang="fr-FR"/>
          </a:p>
        </p:txBody>
      </p:sp>
    </p:spTree>
    <p:extLst>
      <p:ext uri="{BB962C8B-B14F-4D97-AF65-F5344CB8AC3E}">
        <p14:creationId xmlns:p14="http://schemas.microsoft.com/office/powerpoint/2010/main" val="33771837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E7C17311-EC55-4737-824C-692B28EDEF71}"/>
              </a:ext>
            </a:extLst>
          </p:cNvPr>
          <p:cNvSpPr>
            <a:spLocks noGrp="1"/>
          </p:cNvSpPr>
          <p:nvPr>
            <p:ph type="dt" sz="half" idx="10"/>
          </p:nvPr>
        </p:nvSpPr>
        <p:spPr/>
        <p:txBody>
          <a:bodyPr/>
          <a:lstStyle/>
          <a:p>
            <a:fld id="{CFBBF00B-15A0-49BC-9E30-512DE7F50187}" type="datetimeFigureOut">
              <a:rPr lang="fr-FR" smtClean="0"/>
              <a:t>13/06/2022</a:t>
            </a:fld>
            <a:endParaRPr lang="fr-FR"/>
          </a:p>
        </p:txBody>
      </p:sp>
      <p:sp>
        <p:nvSpPr>
          <p:cNvPr id="3" name="Espace réservé du pied de page 2">
            <a:extLst>
              <a:ext uri="{FF2B5EF4-FFF2-40B4-BE49-F238E27FC236}">
                <a16:creationId xmlns:a16="http://schemas.microsoft.com/office/drawing/2014/main" id="{D1A5EFD8-4E6C-4FC9-BC92-C8F3A8ED515B}"/>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41B7BA53-13A0-4E0C-BCE2-B290D0C19D61}"/>
              </a:ext>
            </a:extLst>
          </p:cNvPr>
          <p:cNvSpPr>
            <a:spLocks noGrp="1"/>
          </p:cNvSpPr>
          <p:nvPr>
            <p:ph type="sldNum" sz="quarter" idx="12"/>
          </p:nvPr>
        </p:nvSpPr>
        <p:spPr/>
        <p:txBody>
          <a:bodyPr/>
          <a:lstStyle/>
          <a:p>
            <a:fld id="{5B3248F1-ECB0-4E87-AE5C-5424F0606A51}" type="slidenum">
              <a:rPr lang="fr-FR" smtClean="0"/>
              <a:t>‹N°›</a:t>
            </a:fld>
            <a:endParaRPr lang="fr-FR"/>
          </a:p>
        </p:txBody>
      </p:sp>
    </p:spTree>
    <p:extLst>
      <p:ext uri="{BB962C8B-B14F-4D97-AF65-F5344CB8AC3E}">
        <p14:creationId xmlns:p14="http://schemas.microsoft.com/office/powerpoint/2010/main" val="33017693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70963D2-88C1-4C90-8C40-024C7119FF57}"/>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E1965A61-5195-495C-9D20-61E52D27E3E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420DB617-67C5-4F91-BF9E-41713D14F98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Modifier les styles du texte du masque</a:t>
            </a:r>
          </a:p>
        </p:txBody>
      </p:sp>
      <p:sp>
        <p:nvSpPr>
          <p:cNvPr id="5" name="Espace réservé de la date 4">
            <a:extLst>
              <a:ext uri="{FF2B5EF4-FFF2-40B4-BE49-F238E27FC236}">
                <a16:creationId xmlns:a16="http://schemas.microsoft.com/office/drawing/2014/main" id="{407F0AE6-9805-495A-AF1A-FFEA5BD53860}"/>
              </a:ext>
            </a:extLst>
          </p:cNvPr>
          <p:cNvSpPr>
            <a:spLocks noGrp="1"/>
          </p:cNvSpPr>
          <p:nvPr>
            <p:ph type="dt" sz="half" idx="10"/>
          </p:nvPr>
        </p:nvSpPr>
        <p:spPr/>
        <p:txBody>
          <a:bodyPr/>
          <a:lstStyle/>
          <a:p>
            <a:fld id="{CFBBF00B-15A0-49BC-9E30-512DE7F50187}" type="datetimeFigureOut">
              <a:rPr lang="fr-FR" smtClean="0"/>
              <a:t>13/06/2022</a:t>
            </a:fld>
            <a:endParaRPr lang="fr-FR"/>
          </a:p>
        </p:txBody>
      </p:sp>
      <p:sp>
        <p:nvSpPr>
          <p:cNvPr id="6" name="Espace réservé du pied de page 5">
            <a:extLst>
              <a:ext uri="{FF2B5EF4-FFF2-40B4-BE49-F238E27FC236}">
                <a16:creationId xmlns:a16="http://schemas.microsoft.com/office/drawing/2014/main" id="{ADED752F-40B8-495D-96E4-0FB037E9C70F}"/>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3A755F80-58FF-464F-BFB8-A6C895CFDDCE}"/>
              </a:ext>
            </a:extLst>
          </p:cNvPr>
          <p:cNvSpPr>
            <a:spLocks noGrp="1"/>
          </p:cNvSpPr>
          <p:nvPr>
            <p:ph type="sldNum" sz="quarter" idx="12"/>
          </p:nvPr>
        </p:nvSpPr>
        <p:spPr/>
        <p:txBody>
          <a:bodyPr/>
          <a:lstStyle/>
          <a:p>
            <a:fld id="{5B3248F1-ECB0-4E87-AE5C-5424F0606A51}" type="slidenum">
              <a:rPr lang="fr-FR" smtClean="0"/>
              <a:t>‹N°›</a:t>
            </a:fld>
            <a:endParaRPr lang="fr-FR"/>
          </a:p>
        </p:txBody>
      </p:sp>
    </p:spTree>
    <p:extLst>
      <p:ext uri="{BB962C8B-B14F-4D97-AF65-F5344CB8AC3E}">
        <p14:creationId xmlns:p14="http://schemas.microsoft.com/office/powerpoint/2010/main" val="2376732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3F3BB0B-826E-4BB9-A44C-3D98400BF88B}"/>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1C4E6F6B-9B23-4A4D-86BC-CE3EF491486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D85D444D-3DFF-4A85-8889-B94DBB67336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Modifier les styles du texte du masque</a:t>
            </a:r>
          </a:p>
        </p:txBody>
      </p:sp>
      <p:sp>
        <p:nvSpPr>
          <p:cNvPr id="5" name="Espace réservé de la date 4">
            <a:extLst>
              <a:ext uri="{FF2B5EF4-FFF2-40B4-BE49-F238E27FC236}">
                <a16:creationId xmlns:a16="http://schemas.microsoft.com/office/drawing/2014/main" id="{8CEBA8F2-A797-4C2D-860A-5E80145ACD8E}"/>
              </a:ext>
            </a:extLst>
          </p:cNvPr>
          <p:cNvSpPr>
            <a:spLocks noGrp="1"/>
          </p:cNvSpPr>
          <p:nvPr>
            <p:ph type="dt" sz="half" idx="10"/>
          </p:nvPr>
        </p:nvSpPr>
        <p:spPr/>
        <p:txBody>
          <a:bodyPr/>
          <a:lstStyle/>
          <a:p>
            <a:fld id="{CFBBF00B-15A0-49BC-9E30-512DE7F50187}" type="datetimeFigureOut">
              <a:rPr lang="fr-FR" smtClean="0"/>
              <a:t>13/06/2022</a:t>
            </a:fld>
            <a:endParaRPr lang="fr-FR"/>
          </a:p>
        </p:txBody>
      </p:sp>
      <p:sp>
        <p:nvSpPr>
          <p:cNvPr id="6" name="Espace réservé du pied de page 5">
            <a:extLst>
              <a:ext uri="{FF2B5EF4-FFF2-40B4-BE49-F238E27FC236}">
                <a16:creationId xmlns:a16="http://schemas.microsoft.com/office/drawing/2014/main" id="{8290EC67-682E-424F-AAF2-9360A29719FF}"/>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EC214798-B5A2-48AB-96C3-71D23E99B0EA}"/>
              </a:ext>
            </a:extLst>
          </p:cNvPr>
          <p:cNvSpPr>
            <a:spLocks noGrp="1"/>
          </p:cNvSpPr>
          <p:nvPr>
            <p:ph type="sldNum" sz="quarter" idx="12"/>
          </p:nvPr>
        </p:nvSpPr>
        <p:spPr/>
        <p:txBody>
          <a:bodyPr/>
          <a:lstStyle/>
          <a:p>
            <a:fld id="{5B3248F1-ECB0-4E87-AE5C-5424F0606A51}" type="slidenum">
              <a:rPr lang="fr-FR" smtClean="0"/>
              <a:t>‹N°›</a:t>
            </a:fld>
            <a:endParaRPr lang="fr-FR"/>
          </a:p>
        </p:txBody>
      </p:sp>
    </p:spTree>
    <p:extLst>
      <p:ext uri="{BB962C8B-B14F-4D97-AF65-F5344CB8AC3E}">
        <p14:creationId xmlns:p14="http://schemas.microsoft.com/office/powerpoint/2010/main" val="28548164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E5CEDFE1-06CB-43FF-9438-BF4BD2A9061C}"/>
              </a:ext>
            </a:extLst>
          </p:cNvPr>
          <p:cNvSpPr>
            <a:spLocks noGrp="1"/>
          </p:cNvSpPr>
          <p:nvPr>
            <p:ph type="title"/>
          </p:nvPr>
        </p:nvSpPr>
        <p:spPr>
          <a:xfrm>
            <a:off x="838200" y="136526"/>
            <a:ext cx="10515600" cy="544512"/>
          </a:xfrm>
          <a:prstGeom prst="rect">
            <a:avLst/>
          </a:prstGeom>
        </p:spPr>
        <p:txBody>
          <a:bodyPr vert="horz" lIns="91440" tIns="45720" rIns="91440" bIns="45720" rtlCol="0" anchor="ctr">
            <a:normAutofit/>
          </a:bodyPr>
          <a:lstStyle/>
          <a:p>
            <a:r>
              <a:rPr lang="fr-FR" dirty="0"/>
              <a:t>Modifiez le style du titre</a:t>
            </a:r>
          </a:p>
        </p:txBody>
      </p:sp>
      <p:sp>
        <p:nvSpPr>
          <p:cNvPr id="3" name="Espace réservé du texte 2">
            <a:extLst>
              <a:ext uri="{FF2B5EF4-FFF2-40B4-BE49-F238E27FC236}">
                <a16:creationId xmlns:a16="http://schemas.microsoft.com/office/drawing/2014/main" id="{0B7A2AD5-8241-4FC8-989E-809ABD35E6B5}"/>
              </a:ext>
            </a:extLst>
          </p:cNvPr>
          <p:cNvSpPr>
            <a:spLocks noGrp="1"/>
          </p:cNvSpPr>
          <p:nvPr>
            <p:ph type="body" idx="1"/>
          </p:nvPr>
        </p:nvSpPr>
        <p:spPr>
          <a:xfrm>
            <a:off x="838200" y="822960"/>
            <a:ext cx="10515600" cy="5354003"/>
          </a:xfrm>
          <a:prstGeom prst="rect">
            <a:avLst/>
          </a:prstGeom>
        </p:spPr>
        <p:txBody>
          <a:bodyPr vert="horz" lIns="91440" tIns="45720" rIns="91440" bIns="45720" rtlCol="0">
            <a:normAutofit/>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69D51CB5-B1C5-4086-BC64-B77322D7C15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FBBF00B-15A0-49BC-9E30-512DE7F50187}" type="datetimeFigureOut">
              <a:rPr lang="fr-FR" smtClean="0"/>
              <a:t>13/06/2022</a:t>
            </a:fld>
            <a:endParaRPr lang="fr-FR"/>
          </a:p>
        </p:txBody>
      </p:sp>
      <p:sp>
        <p:nvSpPr>
          <p:cNvPr id="5" name="Espace réservé du pied de page 4">
            <a:extLst>
              <a:ext uri="{FF2B5EF4-FFF2-40B4-BE49-F238E27FC236}">
                <a16:creationId xmlns:a16="http://schemas.microsoft.com/office/drawing/2014/main" id="{6C43370D-F1B5-4359-82AB-B645ADB27B5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3EF99365-3AEF-47D6-8A01-2DF1FCEED5E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B3248F1-ECB0-4E87-AE5C-5424F0606A51}" type="slidenum">
              <a:rPr lang="fr-FR" smtClean="0"/>
              <a:t>‹N°›</a:t>
            </a:fld>
            <a:endParaRPr lang="fr-FR"/>
          </a:p>
        </p:txBody>
      </p:sp>
    </p:spTree>
    <p:extLst>
      <p:ext uri="{BB962C8B-B14F-4D97-AF65-F5344CB8AC3E}">
        <p14:creationId xmlns:p14="http://schemas.microsoft.com/office/powerpoint/2010/main" val="10062781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0D19FEE-1CF1-2124-4CFB-F59617156930}"/>
              </a:ext>
            </a:extLst>
          </p:cNvPr>
          <p:cNvSpPr>
            <a:spLocks noGrp="1"/>
          </p:cNvSpPr>
          <p:nvPr>
            <p:ph type="title"/>
          </p:nvPr>
        </p:nvSpPr>
        <p:spPr>
          <a:xfrm>
            <a:off x="838200" y="288608"/>
            <a:ext cx="10515600" cy="544512"/>
          </a:xfrm>
        </p:spPr>
        <p:txBody>
          <a:bodyPr>
            <a:normAutofit fontScale="90000"/>
          </a:bodyPr>
          <a:lstStyle/>
          <a:p>
            <a:r>
              <a:rPr lang="fr-FR" dirty="0"/>
              <a:t>Commentaires généraux</a:t>
            </a:r>
            <a:br>
              <a:rPr lang="fr-FR" dirty="0"/>
            </a:br>
            <a:endParaRPr lang="fr-FR" dirty="0"/>
          </a:p>
        </p:txBody>
      </p:sp>
      <p:sp>
        <p:nvSpPr>
          <p:cNvPr id="3" name="Espace réservé du contenu 2">
            <a:extLst>
              <a:ext uri="{FF2B5EF4-FFF2-40B4-BE49-F238E27FC236}">
                <a16:creationId xmlns:a16="http://schemas.microsoft.com/office/drawing/2014/main" id="{86A73282-2586-B239-8945-121AEC81AF34}"/>
              </a:ext>
            </a:extLst>
          </p:cNvPr>
          <p:cNvSpPr>
            <a:spLocks noGrp="1"/>
          </p:cNvSpPr>
          <p:nvPr>
            <p:ph idx="1"/>
          </p:nvPr>
        </p:nvSpPr>
        <p:spPr/>
        <p:txBody>
          <a:bodyPr/>
          <a:lstStyle/>
          <a:p>
            <a:r>
              <a:rPr lang="fr-FR" dirty="0"/>
              <a:t>Penser à présenter le système dans son environnement</a:t>
            </a:r>
          </a:p>
          <a:p>
            <a:r>
              <a:rPr lang="fr-FR" dirty="0"/>
              <a:t>Décrire ensuite la chaine fonctionnelle en montrant  les composants</a:t>
            </a:r>
          </a:p>
          <a:p>
            <a:pPr lvl="1"/>
            <a:r>
              <a:rPr lang="fr-FR" dirty="0"/>
              <a:t>&gt;&gt; Mettez-vous debout </a:t>
            </a:r>
          </a:p>
          <a:p>
            <a:r>
              <a:rPr lang="fr-FR" dirty="0"/>
              <a:t>Evoquer la problématique</a:t>
            </a:r>
          </a:p>
          <a:p>
            <a:endParaRPr lang="fr-FR" dirty="0"/>
          </a:p>
          <a:p>
            <a:r>
              <a:rPr lang="fr-FR" dirty="0"/>
              <a:t>Incollable sur temps de réponse à 5% </a:t>
            </a:r>
            <a:r>
              <a:rPr lang="fr-FR" dirty="0" err="1"/>
              <a:t>ecart</a:t>
            </a:r>
            <a:r>
              <a:rPr lang="fr-FR" dirty="0"/>
              <a:t> statique, marges, erreur de trainage</a:t>
            </a:r>
          </a:p>
          <a:p>
            <a:r>
              <a:rPr lang="fr-FR" dirty="0"/>
              <a:t>Savoir faire des petits schémas cinématiques</a:t>
            </a:r>
          </a:p>
          <a:p>
            <a:r>
              <a:rPr lang="fr-FR" dirty="0"/>
              <a:t>TEC en quasi statique</a:t>
            </a:r>
          </a:p>
          <a:p>
            <a:endParaRPr lang="fr-FR" dirty="0"/>
          </a:p>
          <a:p>
            <a:endParaRPr lang="fr-FR" dirty="0"/>
          </a:p>
          <a:p>
            <a:endParaRPr lang="fr-FR" dirty="0"/>
          </a:p>
        </p:txBody>
      </p:sp>
    </p:spTree>
    <p:extLst>
      <p:ext uri="{BB962C8B-B14F-4D97-AF65-F5344CB8AC3E}">
        <p14:creationId xmlns:p14="http://schemas.microsoft.com/office/powerpoint/2010/main" val="12493496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49DC75A-3649-68F0-B5BE-B3096006F5F7}"/>
              </a:ext>
            </a:extLst>
          </p:cNvPr>
          <p:cNvSpPr>
            <a:spLocks noGrp="1"/>
          </p:cNvSpPr>
          <p:nvPr>
            <p:ph type="title"/>
          </p:nvPr>
        </p:nvSpPr>
        <p:spPr/>
        <p:txBody>
          <a:bodyPr>
            <a:normAutofit fontScale="90000"/>
          </a:bodyPr>
          <a:lstStyle/>
          <a:p>
            <a:endParaRPr lang="fr-FR"/>
          </a:p>
        </p:txBody>
      </p:sp>
      <p:pic>
        <p:nvPicPr>
          <p:cNvPr id="5" name="Espace réservé du contenu 4">
            <a:extLst>
              <a:ext uri="{FF2B5EF4-FFF2-40B4-BE49-F238E27FC236}">
                <a16:creationId xmlns:a16="http://schemas.microsoft.com/office/drawing/2014/main" id="{62C21E95-FAD0-4403-1089-CB2A9D4DF68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064819" y="0"/>
            <a:ext cx="5347661" cy="7130216"/>
          </a:xfrm>
        </p:spPr>
      </p:pic>
    </p:spTree>
    <p:extLst>
      <p:ext uri="{BB962C8B-B14F-4D97-AF65-F5344CB8AC3E}">
        <p14:creationId xmlns:p14="http://schemas.microsoft.com/office/powerpoint/2010/main" val="2506908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94963BD-2A03-9794-3894-168B6703C084}"/>
              </a:ext>
            </a:extLst>
          </p:cNvPr>
          <p:cNvSpPr>
            <a:spLocks noGrp="1"/>
          </p:cNvSpPr>
          <p:nvPr>
            <p:ph type="title"/>
          </p:nvPr>
        </p:nvSpPr>
        <p:spPr/>
        <p:txBody>
          <a:bodyPr>
            <a:normAutofit fontScale="90000"/>
          </a:bodyPr>
          <a:lstStyle/>
          <a:p>
            <a:endParaRPr lang="fr-FR"/>
          </a:p>
        </p:txBody>
      </p:sp>
      <p:pic>
        <p:nvPicPr>
          <p:cNvPr id="10" name="Espace réservé du contenu 9">
            <a:extLst>
              <a:ext uri="{FF2B5EF4-FFF2-40B4-BE49-F238E27FC236}">
                <a16:creationId xmlns:a16="http://schemas.microsoft.com/office/drawing/2014/main" id="{F33B8F85-BD33-C847-0E89-D761710FB259}"/>
              </a:ext>
            </a:extLst>
          </p:cNvPr>
          <p:cNvPicPr>
            <a:picLocks noGrp="1" noChangeAspect="1"/>
          </p:cNvPicPr>
          <p:nvPr>
            <p:ph idx="1"/>
          </p:nvPr>
        </p:nvPicPr>
        <p:blipFill>
          <a:blip r:embed="rId2"/>
          <a:stretch>
            <a:fillRect/>
          </a:stretch>
        </p:blipFill>
        <p:spPr>
          <a:xfrm>
            <a:off x="838200" y="1989880"/>
            <a:ext cx="10515600" cy="4022828"/>
          </a:xfrm>
        </p:spPr>
      </p:pic>
    </p:spTree>
    <p:extLst>
      <p:ext uri="{BB962C8B-B14F-4D97-AF65-F5344CB8AC3E}">
        <p14:creationId xmlns:p14="http://schemas.microsoft.com/office/powerpoint/2010/main" val="21405881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pied de page 2"/>
          <p:cNvSpPr>
            <a:spLocks noGrp="1"/>
          </p:cNvSpPr>
          <p:nvPr>
            <p:ph type="ftr" sz="quarter" idx="11"/>
          </p:nvPr>
        </p:nvSpPr>
        <p:spPr>
          <a:xfrm>
            <a:off x="4038600" y="6647894"/>
            <a:ext cx="4114800" cy="365125"/>
          </a:xfrm>
        </p:spPr>
        <p:txBody>
          <a:bodyPr/>
          <a:lstStyle/>
          <a:p>
            <a:r>
              <a:rPr lang="fr-FR"/>
              <a:t>Xavier Pessoles</a:t>
            </a:r>
          </a:p>
        </p:txBody>
      </p:sp>
      <p:sp>
        <p:nvSpPr>
          <p:cNvPr id="4" name="Espace réservé du numéro de diapositive 3"/>
          <p:cNvSpPr>
            <a:spLocks noGrp="1"/>
          </p:cNvSpPr>
          <p:nvPr>
            <p:ph type="sldNum" sz="quarter" idx="12"/>
          </p:nvPr>
        </p:nvSpPr>
        <p:spPr>
          <a:xfrm>
            <a:off x="8610600" y="6647894"/>
            <a:ext cx="2743200" cy="365125"/>
          </a:xfrm>
        </p:spPr>
        <p:txBody>
          <a:bodyPr/>
          <a:lstStyle/>
          <a:p>
            <a:fld id="{69AC6D6E-35D0-489D-B18A-03530B324155}" type="slidenum">
              <a:rPr lang="fr-FR" smtClean="0"/>
              <a:t>12</a:t>
            </a:fld>
            <a:endParaRPr lang="fr-FR"/>
          </a:p>
        </p:txBody>
      </p:sp>
      <p:sp>
        <p:nvSpPr>
          <p:cNvPr id="21" name="Rectangle 20"/>
          <p:cNvSpPr/>
          <p:nvPr/>
        </p:nvSpPr>
        <p:spPr>
          <a:xfrm rot="16200000">
            <a:off x="-535486" y="1988438"/>
            <a:ext cx="1800000" cy="4283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400" b="1" dirty="0">
                <a:solidFill>
                  <a:schemeClr val="tx1"/>
                </a:solidFill>
              </a:rPr>
              <a:t>Système souhaité</a:t>
            </a:r>
          </a:p>
        </p:txBody>
      </p:sp>
      <p:sp>
        <p:nvSpPr>
          <p:cNvPr id="22" name="Rectangle 21"/>
          <p:cNvSpPr/>
          <p:nvPr/>
        </p:nvSpPr>
        <p:spPr>
          <a:xfrm rot="16200000">
            <a:off x="-529212" y="3755560"/>
            <a:ext cx="1800000" cy="4283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400" b="1" dirty="0">
                <a:solidFill>
                  <a:schemeClr val="tx1"/>
                </a:solidFill>
              </a:rPr>
              <a:t>Système réel</a:t>
            </a:r>
          </a:p>
        </p:txBody>
      </p:sp>
      <p:sp>
        <p:nvSpPr>
          <p:cNvPr id="23" name="Rectangle 22"/>
          <p:cNvSpPr/>
          <p:nvPr/>
        </p:nvSpPr>
        <p:spPr>
          <a:xfrm rot="16200000">
            <a:off x="-529212" y="5522683"/>
            <a:ext cx="1800000" cy="4283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400" b="1" dirty="0">
                <a:solidFill>
                  <a:schemeClr val="tx1"/>
                </a:solidFill>
              </a:rPr>
              <a:t>Système simulé</a:t>
            </a:r>
          </a:p>
        </p:txBody>
      </p:sp>
      <p:sp>
        <p:nvSpPr>
          <p:cNvPr id="33" name="Flèche : droite 32"/>
          <p:cNvSpPr/>
          <p:nvPr/>
        </p:nvSpPr>
        <p:spPr>
          <a:xfrm>
            <a:off x="3591934" y="1897620"/>
            <a:ext cx="3152138" cy="609938"/>
          </a:xfrm>
          <a:prstGeom prst="rightArrow">
            <a:avLst/>
          </a:prstGeom>
          <a:solidFill>
            <a:schemeClr val="accent5">
              <a:lumMod val="20000"/>
              <a:lumOff val="8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b="1" dirty="0">
                <a:solidFill>
                  <a:schemeClr val="tx1"/>
                </a:solidFill>
              </a:rPr>
              <a:t>Domaine du client</a:t>
            </a:r>
          </a:p>
        </p:txBody>
      </p:sp>
      <p:sp>
        <p:nvSpPr>
          <p:cNvPr id="39" name="Flèche : droite 38"/>
          <p:cNvSpPr/>
          <p:nvPr/>
        </p:nvSpPr>
        <p:spPr>
          <a:xfrm>
            <a:off x="3591934" y="3664742"/>
            <a:ext cx="3152138" cy="609938"/>
          </a:xfrm>
          <a:prstGeom prst="rightArrow">
            <a:avLst/>
          </a:prstGeom>
          <a:solidFill>
            <a:schemeClr val="accent5">
              <a:lumMod val="20000"/>
              <a:lumOff val="8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b="1" dirty="0">
                <a:solidFill>
                  <a:schemeClr val="tx1"/>
                </a:solidFill>
              </a:rPr>
              <a:t>Domaine du laboratoire</a:t>
            </a:r>
          </a:p>
        </p:txBody>
      </p:sp>
      <p:sp>
        <p:nvSpPr>
          <p:cNvPr id="40" name="Flèche : droite 39"/>
          <p:cNvSpPr/>
          <p:nvPr/>
        </p:nvSpPr>
        <p:spPr>
          <a:xfrm>
            <a:off x="3591934" y="5431864"/>
            <a:ext cx="3152138" cy="609938"/>
          </a:xfrm>
          <a:prstGeom prst="rightArrow">
            <a:avLst/>
          </a:prstGeom>
          <a:solidFill>
            <a:schemeClr val="accent5">
              <a:lumMod val="20000"/>
              <a:lumOff val="8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b="1" dirty="0">
                <a:solidFill>
                  <a:schemeClr val="tx1"/>
                </a:solidFill>
              </a:rPr>
              <a:t>Domaine de la simulation</a:t>
            </a:r>
          </a:p>
        </p:txBody>
      </p:sp>
      <p:sp>
        <p:nvSpPr>
          <p:cNvPr id="44" name="Rectangle 43"/>
          <p:cNvSpPr/>
          <p:nvPr/>
        </p:nvSpPr>
        <p:spPr>
          <a:xfrm>
            <a:off x="6528047" y="1722219"/>
            <a:ext cx="2072019" cy="694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400" b="1" dirty="0">
                <a:solidFill>
                  <a:schemeClr val="tx1"/>
                </a:solidFill>
              </a:rPr>
              <a:t>Perf. souhaitées : </a:t>
            </a:r>
          </a:p>
          <a:p>
            <a:pPr algn="ctr"/>
            <a:r>
              <a:rPr lang="fr-FR" sz="1400" b="1" dirty="0">
                <a:solidFill>
                  <a:schemeClr val="tx1"/>
                </a:solidFill>
              </a:rPr>
              <a:t>Temps ouverture &lt;1s</a:t>
            </a:r>
          </a:p>
          <a:p>
            <a:pPr algn="ctr"/>
            <a:r>
              <a:rPr lang="fr-FR" sz="1400" b="1" dirty="0">
                <a:solidFill>
                  <a:schemeClr val="tx1"/>
                </a:solidFill>
              </a:rPr>
              <a:t>Temps fermeture &lt;2s</a:t>
            </a:r>
          </a:p>
        </p:txBody>
      </p:sp>
      <p:sp>
        <p:nvSpPr>
          <p:cNvPr id="45" name="Rectangle 44"/>
          <p:cNvSpPr/>
          <p:nvPr/>
        </p:nvSpPr>
        <p:spPr>
          <a:xfrm>
            <a:off x="6528048" y="3755560"/>
            <a:ext cx="2072018" cy="4283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400" b="1" dirty="0">
                <a:solidFill>
                  <a:schemeClr val="tx1"/>
                </a:solidFill>
              </a:rPr>
              <a:t>Perf mesurées </a:t>
            </a:r>
          </a:p>
          <a:p>
            <a:pPr algn="ctr"/>
            <a:r>
              <a:rPr lang="fr-FR" sz="1400" b="1" dirty="0">
                <a:solidFill>
                  <a:schemeClr val="tx1"/>
                </a:solidFill>
              </a:rPr>
              <a:t>Temps ouverture 2,6 s</a:t>
            </a:r>
          </a:p>
          <a:p>
            <a:pPr algn="ctr"/>
            <a:r>
              <a:rPr lang="fr-FR" sz="1400" b="1" dirty="0">
                <a:solidFill>
                  <a:schemeClr val="tx1"/>
                </a:solidFill>
              </a:rPr>
              <a:t>Temps fermeture 2,9s</a:t>
            </a:r>
          </a:p>
        </p:txBody>
      </p:sp>
      <p:sp>
        <p:nvSpPr>
          <p:cNvPr id="46" name="Rectangle 45"/>
          <p:cNvSpPr/>
          <p:nvPr/>
        </p:nvSpPr>
        <p:spPr>
          <a:xfrm>
            <a:off x="6528048" y="5522683"/>
            <a:ext cx="1800000" cy="4283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400" b="1" dirty="0">
                <a:solidFill>
                  <a:schemeClr val="tx1"/>
                </a:solidFill>
              </a:rPr>
              <a:t>Performances simulées</a:t>
            </a:r>
          </a:p>
        </p:txBody>
      </p:sp>
      <p:sp>
        <p:nvSpPr>
          <p:cNvPr id="12" name="Flèche : double flèche verticale 11"/>
          <p:cNvSpPr/>
          <p:nvPr/>
        </p:nvSpPr>
        <p:spPr>
          <a:xfrm>
            <a:off x="7178148" y="2507558"/>
            <a:ext cx="499800" cy="1157184"/>
          </a:xfrm>
          <a:prstGeom prst="upDownArrow">
            <a:avLst/>
          </a:prstGeom>
          <a:solidFill>
            <a:schemeClr val="accent2">
              <a:lumMod val="20000"/>
              <a:lumOff val="8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7" name="Flèche : double flèche verticale 46"/>
          <p:cNvSpPr/>
          <p:nvPr/>
        </p:nvSpPr>
        <p:spPr>
          <a:xfrm>
            <a:off x="7178148" y="4274680"/>
            <a:ext cx="499800" cy="1157184"/>
          </a:xfrm>
          <a:prstGeom prst="upDownArrow">
            <a:avLst/>
          </a:prstGeom>
          <a:solidFill>
            <a:schemeClr val="accent2">
              <a:lumMod val="20000"/>
              <a:lumOff val="8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0" name="Rectangle 49"/>
          <p:cNvSpPr/>
          <p:nvPr/>
        </p:nvSpPr>
        <p:spPr>
          <a:xfrm>
            <a:off x="7493545" y="2462796"/>
            <a:ext cx="1236957" cy="115718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400" b="1" dirty="0">
                <a:solidFill>
                  <a:schemeClr val="tx1"/>
                </a:solidFill>
              </a:rPr>
              <a:t>Écart de près de 2s</a:t>
            </a:r>
          </a:p>
        </p:txBody>
      </p:sp>
      <p:pic>
        <p:nvPicPr>
          <p:cNvPr id="25" name="Image 24" descr="C:\Users\Xavier\Desktop\Perso\Concours\CCP_PSI\2015_Sujets\182_XP_Sympact\SysML\Exigences.png">
            <a:extLst>
              <a:ext uri="{FF2B5EF4-FFF2-40B4-BE49-F238E27FC236}">
                <a16:creationId xmlns:a16="http://schemas.microsoft.com/office/drawing/2014/main" id="{5D58BBFB-669C-409E-9DFD-F82DF9230B07}"/>
              </a:ext>
            </a:extLst>
          </p:cNvPr>
          <p:cNvPicPr/>
          <p:nvPr/>
        </p:nvPicPr>
        <p:blipFill rotWithShape="1">
          <a:blip r:embed="rId2" cstate="print">
            <a:extLst>
              <a:ext uri="{28A0092B-C50C-407E-A947-70E740481C1C}">
                <a14:useLocalDpi xmlns:a14="http://schemas.microsoft.com/office/drawing/2010/main" val="0"/>
              </a:ext>
            </a:extLst>
          </a:blip>
          <a:srcRect l="37483" t="86305" r="1717" b="1717"/>
          <a:stretch/>
        </p:blipFill>
        <p:spPr bwMode="auto">
          <a:xfrm>
            <a:off x="669468" y="2281125"/>
            <a:ext cx="2827818" cy="580500"/>
          </a:xfrm>
          <a:prstGeom prst="rect">
            <a:avLst/>
          </a:prstGeom>
          <a:noFill/>
          <a:ln>
            <a:noFill/>
          </a:ln>
        </p:spPr>
      </p:pic>
      <p:pic>
        <p:nvPicPr>
          <p:cNvPr id="26" name="Image 25" descr="C:\Users\Xavier\Desktop\Perso\Concours\CCP_PSI\2015_Sujets\182_XP_Sympact\SysML\Exigences.png">
            <a:extLst>
              <a:ext uri="{FF2B5EF4-FFF2-40B4-BE49-F238E27FC236}">
                <a16:creationId xmlns:a16="http://schemas.microsoft.com/office/drawing/2014/main" id="{48829E0D-2DC5-4E5B-BF34-20BB9ECB0822}"/>
              </a:ext>
            </a:extLst>
          </p:cNvPr>
          <p:cNvPicPr/>
          <p:nvPr/>
        </p:nvPicPr>
        <p:blipFill rotWithShape="1">
          <a:blip r:embed="rId2" cstate="print">
            <a:extLst>
              <a:ext uri="{28A0092B-C50C-407E-A947-70E740481C1C}">
                <a14:useLocalDpi xmlns:a14="http://schemas.microsoft.com/office/drawing/2010/main" val="0"/>
              </a:ext>
            </a:extLst>
          </a:blip>
          <a:srcRect l="36603" t="19530" r="1249" b="66447"/>
          <a:stretch/>
        </p:blipFill>
        <p:spPr bwMode="auto">
          <a:xfrm>
            <a:off x="637845" y="1559712"/>
            <a:ext cx="2954090" cy="694524"/>
          </a:xfrm>
          <a:prstGeom prst="rect">
            <a:avLst/>
          </a:prstGeom>
          <a:noFill/>
          <a:ln>
            <a:noFill/>
          </a:ln>
        </p:spPr>
      </p:pic>
      <p:pic>
        <p:nvPicPr>
          <p:cNvPr id="27" name="Image 26">
            <a:extLst>
              <a:ext uri="{FF2B5EF4-FFF2-40B4-BE49-F238E27FC236}">
                <a16:creationId xmlns:a16="http://schemas.microsoft.com/office/drawing/2014/main" id="{9CCD81D3-E3C0-4474-950A-1EBCEFF1E024}"/>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768509" y="3483399"/>
            <a:ext cx="1823425" cy="1096065"/>
          </a:xfrm>
          <a:prstGeom prst="rect">
            <a:avLst/>
          </a:prstGeom>
          <a:noFill/>
        </p:spPr>
      </p:pic>
      <p:pic>
        <p:nvPicPr>
          <p:cNvPr id="28" name="Image 27">
            <a:extLst>
              <a:ext uri="{FF2B5EF4-FFF2-40B4-BE49-F238E27FC236}">
                <a16:creationId xmlns:a16="http://schemas.microsoft.com/office/drawing/2014/main" id="{32765D64-9778-4A08-B3D3-BDB7F3B2CE0C}"/>
              </a:ext>
            </a:extLst>
          </p:cNvPr>
          <p:cNvPicPr/>
          <p:nvPr/>
        </p:nvPicPr>
        <p:blipFill>
          <a:blip r:embed="rId4"/>
          <a:stretch>
            <a:fillRect/>
          </a:stretch>
        </p:blipFill>
        <p:spPr>
          <a:xfrm>
            <a:off x="944985" y="2747815"/>
            <a:ext cx="1221740" cy="2015490"/>
          </a:xfrm>
          <a:prstGeom prst="rect">
            <a:avLst/>
          </a:prstGeom>
        </p:spPr>
      </p:pic>
      <p:sp>
        <p:nvSpPr>
          <p:cNvPr id="29" name="Titre 1">
            <a:extLst>
              <a:ext uri="{FF2B5EF4-FFF2-40B4-BE49-F238E27FC236}">
                <a16:creationId xmlns:a16="http://schemas.microsoft.com/office/drawing/2014/main" id="{ADC32C7A-1B1A-4F88-97CE-E7DF154960C4}"/>
              </a:ext>
            </a:extLst>
          </p:cNvPr>
          <p:cNvSpPr>
            <a:spLocks noGrp="1"/>
          </p:cNvSpPr>
          <p:nvPr>
            <p:ph type="title"/>
          </p:nvPr>
        </p:nvSpPr>
        <p:spPr>
          <a:xfrm>
            <a:off x="0" y="-125200"/>
            <a:ext cx="12192000" cy="867630"/>
          </a:xfrm>
        </p:spPr>
        <p:txBody>
          <a:bodyPr>
            <a:normAutofit/>
          </a:bodyPr>
          <a:lstStyle/>
          <a:p>
            <a:pPr algn="ctr"/>
            <a:r>
              <a:rPr lang="fr-FR" sz="2800" b="1" dirty="0"/>
              <a:t>Problématique : le moteur utilisé est-il adapté au cahier des charges ?</a:t>
            </a:r>
          </a:p>
        </p:txBody>
      </p:sp>
      <p:sp>
        <p:nvSpPr>
          <p:cNvPr id="30" name="Titre 1">
            <a:extLst>
              <a:ext uri="{FF2B5EF4-FFF2-40B4-BE49-F238E27FC236}">
                <a16:creationId xmlns:a16="http://schemas.microsoft.com/office/drawing/2014/main" id="{99A113C0-A626-48D9-96B6-63227568DFA5}"/>
              </a:ext>
            </a:extLst>
          </p:cNvPr>
          <p:cNvSpPr txBox="1">
            <a:spLocks/>
          </p:cNvSpPr>
          <p:nvPr/>
        </p:nvSpPr>
        <p:spPr>
          <a:xfrm>
            <a:off x="0" y="622239"/>
            <a:ext cx="12192000" cy="86763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fr-FR" sz="2400" dirty="0">
                <a:latin typeface="+mn-lt"/>
              </a:rPr>
              <a:t>Critères de dimensionnement du moteur : </a:t>
            </a:r>
          </a:p>
          <a:p>
            <a:pPr marL="914400" lvl="1" indent="-457200">
              <a:buFont typeface="Wingdings" panose="05000000000000000000" pitchFamily="2" charset="2"/>
              <a:buChar char="q"/>
            </a:pPr>
            <a:r>
              <a:rPr lang="fr-FR" sz="2400" dirty="0">
                <a:latin typeface="+mn-lt"/>
              </a:rPr>
              <a:t>Taux de rotation</a:t>
            </a:r>
          </a:p>
          <a:p>
            <a:pPr marL="914400" lvl="1" indent="-457200">
              <a:buFont typeface="Wingdings" panose="05000000000000000000" pitchFamily="2" charset="2"/>
              <a:buChar char="q"/>
            </a:pPr>
            <a:r>
              <a:rPr lang="fr-FR" sz="2400" dirty="0">
                <a:latin typeface="+mn-lt"/>
              </a:rPr>
              <a:t>Couple </a:t>
            </a:r>
          </a:p>
        </p:txBody>
      </p:sp>
      <p:sp>
        <p:nvSpPr>
          <p:cNvPr id="31" name="Flèche : droite 30">
            <a:extLst>
              <a:ext uri="{FF2B5EF4-FFF2-40B4-BE49-F238E27FC236}">
                <a16:creationId xmlns:a16="http://schemas.microsoft.com/office/drawing/2014/main" id="{F882124A-2913-49AD-9307-7E07C5C51551}"/>
              </a:ext>
            </a:extLst>
          </p:cNvPr>
          <p:cNvSpPr/>
          <p:nvPr/>
        </p:nvSpPr>
        <p:spPr>
          <a:xfrm>
            <a:off x="8640068" y="2736418"/>
            <a:ext cx="1236957" cy="609938"/>
          </a:xfrm>
          <a:prstGeom prst="rightArrow">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fr-FR" sz="1100" b="1" dirty="0">
                <a:solidFill>
                  <a:schemeClr val="tx1"/>
                </a:solidFill>
              </a:rPr>
              <a:t>Choix N (tr/min)</a:t>
            </a:r>
          </a:p>
        </p:txBody>
      </p:sp>
      <p:sp>
        <p:nvSpPr>
          <p:cNvPr id="32" name="Rectangle 31">
            <a:extLst>
              <a:ext uri="{FF2B5EF4-FFF2-40B4-BE49-F238E27FC236}">
                <a16:creationId xmlns:a16="http://schemas.microsoft.com/office/drawing/2014/main" id="{D4187DE1-83DF-4A43-9F8B-026B7A538D45}"/>
              </a:ext>
            </a:extLst>
          </p:cNvPr>
          <p:cNvSpPr/>
          <p:nvPr/>
        </p:nvSpPr>
        <p:spPr>
          <a:xfrm>
            <a:off x="9982200" y="2672565"/>
            <a:ext cx="1236957" cy="7376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400" b="1" dirty="0">
                <a:solidFill>
                  <a:srgbClr val="FF0000"/>
                </a:solidFill>
              </a:rPr>
              <a:t>Augmenter la vitesse de pilotage</a:t>
            </a:r>
          </a:p>
        </p:txBody>
      </p:sp>
      <p:sp>
        <p:nvSpPr>
          <p:cNvPr id="6" name="Flèche : virage 5">
            <a:extLst>
              <a:ext uri="{FF2B5EF4-FFF2-40B4-BE49-F238E27FC236}">
                <a16:creationId xmlns:a16="http://schemas.microsoft.com/office/drawing/2014/main" id="{C33410DE-DFC1-4FBE-82D4-040E1BCACCFD}"/>
              </a:ext>
            </a:extLst>
          </p:cNvPr>
          <p:cNvSpPr/>
          <p:nvPr/>
        </p:nvSpPr>
        <p:spPr>
          <a:xfrm flipV="1">
            <a:off x="10517815" y="3483399"/>
            <a:ext cx="729200" cy="365125"/>
          </a:xfrm>
          <a:prstGeom prst="bentArrow">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fr-FR">
              <a:solidFill>
                <a:schemeClr val="tx1"/>
              </a:solidFill>
            </a:endParaRPr>
          </a:p>
        </p:txBody>
      </p:sp>
      <p:sp>
        <p:nvSpPr>
          <p:cNvPr id="34" name="Rectangle 33">
            <a:extLst>
              <a:ext uri="{FF2B5EF4-FFF2-40B4-BE49-F238E27FC236}">
                <a16:creationId xmlns:a16="http://schemas.microsoft.com/office/drawing/2014/main" id="{BFDA1874-A6CB-4D4E-940F-84054E2DA3E3}"/>
              </a:ext>
            </a:extLst>
          </p:cNvPr>
          <p:cNvSpPr/>
          <p:nvPr/>
        </p:nvSpPr>
        <p:spPr>
          <a:xfrm>
            <a:off x="11172197" y="3370634"/>
            <a:ext cx="1236957" cy="7376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400" b="1" dirty="0">
                <a:solidFill>
                  <a:schemeClr val="tx1"/>
                </a:solidFill>
              </a:rPr>
              <a:t>A coups sur la barrière</a:t>
            </a:r>
          </a:p>
        </p:txBody>
      </p:sp>
      <p:pic>
        <p:nvPicPr>
          <p:cNvPr id="35" name="Image 34">
            <a:extLst>
              <a:ext uri="{FF2B5EF4-FFF2-40B4-BE49-F238E27FC236}">
                <a16:creationId xmlns:a16="http://schemas.microsoft.com/office/drawing/2014/main" id="{6D3E0923-311A-460B-8C0A-09786B253058}"/>
              </a:ext>
            </a:extLst>
          </p:cNvPr>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28253" y="5011031"/>
            <a:ext cx="843290" cy="1451604"/>
          </a:xfrm>
          <a:prstGeom prst="rect">
            <a:avLst/>
          </a:prstGeom>
          <a:noFill/>
        </p:spPr>
      </p:pic>
      <p:pic>
        <p:nvPicPr>
          <p:cNvPr id="1026" name="Picture 2" descr="http://tsi.ljf.free.fr/ATS/docs/S2I/TP/TP-CY4-SYMPACT/images/TP/sw4.png">
            <a:extLst>
              <a:ext uri="{FF2B5EF4-FFF2-40B4-BE49-F238E27FC236}">
                <a16:creationId xmlns:a16="http://schemas.microsoft.com/office/drawing/2014/main" id="{2C42DA5D-1D21-47E1-A263-1D5B2992AD7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210797" y="4821250"/>
            <a:ext cx="2105468" cy="1558892"/>
          </a:xfrm>
          <a:prstGeom prst="rect">
            <a:avLst/>
          </a:prstGeom>
          <a:noFill/>
          <a:extLst>
            <a:ext uri="{909E8E84-426E-40DD-AFC4-6F175D3DCCD1}">
              <a14:hiddenFill xmlns:a14="http://schemas.microsoft.com/office/drawing/2010/main">
                <a:solidFill>
                  <a:srgbClr val="FFFFFF"/>
                </a:solidFill>
              </a14:hiddenFill>
            </a:ext>
          </a:extLst>
        </p:spPr>
      </p:pic>
      <p:sp>
        <p:nvSpPr>
          <p:cNvPr id="37" name="Flèche : droite 36">
            <a:extLst>
              <a:ext uri="{FF2B5EF4-FFF2-40B4-BE49-F238E27FC236}">
                <a16:creationId xmlns:a16="http://schemas.microsoft.com/office/drawing/2014/main" id="{043ABABB-C304-4770-B819-44BC68A7485A}"/>
              </a:ext>
            </a:extLst>
          </p:cNvPr>
          <p:cNvSpPr/>
          <p:nvPr/>
        </p:nvSpPr>
        <p:spPr>
          <a:xfrm rot="19800000">
            <a:off x="3389756" y="6139661"/>
            <a:ext cx="1469486" cy="414967"/>
          </a:xfrm>
          <a:prstGeom prst="rightArrow">
            <a:avLst/>
          </a:prstGeom>
          <a:solidFill>
            <a:schemeClr val="accent5">
              <a:lumMod val="20000"/>
              <a:lumOff val="8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400" b="1" dirty="0">
                <a:solidFill>
                  <a:schemeClr val="tx1"/>
                </a:solidFill>
              </a:rPr>
              <a:t>Effets dyn.</a:t>
            </a:r>
          </a:p>
        </p:txBody>
      </p:sp>
      <p:pic>
        <p:nvPicPr>
          <p:cNvPr id="38" name="Image 37" descr="D:\PuissanceMoteur_Dyn.png">
            <a:extLst>
              <a:ext uri="{FF2B5EF4-FFF2-40B4-BE49-F238E27FC236}">
                <a16:creationId xmlns:a16="http://schemas.microsoft.com/office/drawing/2014/main" id="{D7F8640F-7DCC-4EEC-BEDC-7866C5343A4D}"/>
              </a:ext>
            </a:extLst>
          </p:cNvPr>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8021696" y="5139688"/>
            <a:ext cx="1446417" cy="1157184"/>
          </a:xfrm>
          <a:prstGeom prst="rect">
            <a:avLst/>
          </a:prstGeom>
          <a:noFill/>
          <a:ln>
            <a:noFill/>
          </a:ln>
        </p:spPr>
      </p:pic>
      <p:sp>
        <p:nvSpPr>
          <p:cNvPr id="52" name="Flèche : droite 51">
            <a:extLst>
              <a:ext uri="{FF2B5EF4-FFF2-40B4-BE49-F238E27FC236}">
                <a16:creationId xmlns:a16="http://schemas.microsoft.com/office/drawing/2014/main" id="{507FDBEE-4846-450E-B504-19F1185879DC}"/>
              </a:ext>
            </a:extLst>
          </p:cNvPr>
          <p:cNvSpPr/>
          <p:nvPr/>
        </p:nvSpPr>
        <p:spPr>
          <a:xfrm>
            <a:off x="9508780" y="5276035"/>
            <a:ext cx="1236957" cy="609938"/>
          </a:xfrm>
          <a:prstGeom prst="rightArrow">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fr-FR" sz="1100" b="1" dirty="0">
                <a:solidFill>
                  <a:schemeClr val="tx1"/>
                </a:solidFill>
              </a:rPr>
              <a:t>Choix C  et P (Nm et W)</a:t>
            </a:r>
          </a:p>
        </p:txBody>
      </p:sp>
      <p:sp>
        <p:nvSpPr>
          <p:cNvPr id="53" name="Rectangle 52">
            <a:extLst>
              <a:ext uri="{FF2B5EF4-FFF2-40B4-BE49-F238E27FC236}">
                <a16:creationId xmlns:a16="http://schemas.microsoft.com/office/drawing/2014/main" id="{14A643FA-BDEA-439F-8330-2548C131BD51}"/>
              </a:ext>
            </a:extLst>
          </p:cNvPr>
          <p:cNvSpPr/>
          <p:nvPr/>
        </p:nvSpPr>
        <p:spPr>
          <a:xfrm>
            <a:off x="10681648" y="5212182"/>
            <a:ext cx="1236957" cy="7376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400" b="1" dirty="0">
                <a:solidFill>
                  <a:srgbClr val="FF0000"/>
                </a:solidFill>
              </a:rPr>
              <a:t>Couple ~5Nm</a:t>
            </a:r>
          </a:p>
          <a:p>
            <a:pPr algn="ctr"/>
            <a:r>
              <a:rPr lang="fr-FR" sz="1400" b="1" dirty="0">
                <a:solidFill>
                  <a:srgbClr val="FF0000"/>
                </a:solidFill>
              </a:rPr>
              <a:t>P ~10 W</a:t>
            </a:r>
          </a:p>
        </p:txBody>
      </p:sp>
      <p:sp>
        <p:nvSpPr>
          <p:cNvPr id="56" name="Flèche : virage 55">
            <a:extLst>
              <a:ext uri="{FF2B5EF4-FFF2-40B4-BE49-F238E27FC236}">
                <a16:creationId xmlns:a16="http://schemas.microsoft.com/office/drawing/2014/main" id="{42D0F980-6594-4A50-9DB1-7202C3F67857}"/>
              </a:ext>
            </a:extLst>
          </p:cNvPr>
          <p:cNvSpPr/>
          <p:nvPr/>
        </p:nvSpPr>
        <p:spPr>
          <a:xfrm flipV="1">
            <a:off x="10016537" y="6197579"/>
            <a:ext cx="729200" cy="365125"/>
          </a:xfrm>
          <a:prstGeom prst="bentArrow">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fr-FR">
              <a:solidFill>
                <a:schemeClr val="tx1"/>
              </a:solidFill>
            </a:endParaRPr>
          </a:p>
        </p:txBody>
      </p:sp>
      <p:sp>
        <p:nvSpPr>
          <p:cNvPr id="57" name="Rectangle 56">
            <a:extLst>
              <a:ext uri="{FF2B5EF4-FFF2-40B4-BE49-F238E27FC236}">
                <a16:creationId xmlns:a16="http://schemas.microsoft.com/office/drawing/2014/main" id="{BE8FA2A6-F07C-4800-9D66-48E2FA40612F}"/>
              </a:ext>
            </a:extLst>
          </p:cNvPr>
          <p:cNvSpPr/>
          <p:nvPr/>
        </p:nvSpPr>
        <p:spPr>
          <a:xfrm>
            <a:off x="10670919" y="6084814"/>
            <a:ext cx="1236957" cy="7376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400" b="1" dirty="0">
                <a:solidFill>
                  <a:schemeClr val="tx1"/>
                </a:solidFill>
              </a:rPr>
              <a:t>Frottements et ressort à intégrer</a:t>
            </a:r>
          </a:p>
        </p:txBody>
      </p:sp>
    </p:spTree>
    <p:extLst>
      <p:ext uri="{BB962C8B-B14F-4D97-AF65-F5344CB8AC3E}">
        <p14:creationId xmlns:p14="http://schemas.microsoft.com/office/powerpoint/2010/main" val="19491668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Image 27"/>
          <p:cNvPicPr>
            <a:picLocks noChangeAspect="1"/>
          </p:cNvPicPr>
          <p:nvPr/>
        </p:nvPicPr>
        <p:blipFill>
          <a:blip r:embed="rId2"/>
          <a:stretch>
            <a:fillRect/>
          </a:stretch>
        </p:blipFill>
        <p:spPr>
          <a:xfrm>
            <a:off x="5385043" y="2875721"/>
            <a:ext cx="6497952" cy="3363750"/>
          </a:xfrm>
          <a:prstGeom prst="rect">
            <a:avLst/>
          </a:prstGeom>
        </p:spPr>
      </p:pic>
      <p:sp>
        <p:nvSpPr>
          <p:cNvPr id="20" name="Titre 1">
            <a:extLst>
              <a:ext uri="{FF2B5EF4-FFF2-40B4-BE49-F238E27FC236}">
                <a16:creationId xmlns:a16="http://schemas.microsoft.com/office/drawing/2014/main" id="{84B0062F-7EDE-4F47-A43E-D45743BC62CB}"/>
              </a:ext>
            </a:extLst>
          </p:cNvPr>
          <p:cNvSpPr>
            <a:spLocks noGrp="1"/>
          </p:cNvSpPr>
          <p:nvPr>
            <p:ph type="title"/>
          </p:nvPr>
        </p:nvSpPr>
        <p:spPr>
          <a:xfrm>
            <a:off x="0" y="7320"/>
            <a:ext cx="12192000" cy="867630"/>
          </a:xfrm>
        </p:spPr>
        <p:txBody>
          <a:bodyPr>
            <a:normAutofit/>
          </a:bodyPr>
          <a:lstStyle/>
          <a:p>
            <a:pPr algn="ctr"/>
            <a:r>
              <a:rPr lang="fr-FR" sz="2800" b="1" dirty="0"/>
              <a:t>Problématique : le moteur utilisé est-il adapté au cahier des charges ?</a:t>
            </a:r>
          </a:p>
        </p:txBody>
      </p:sp>
      <p:sp>
        <p:nvSpPr>
          <p:cNvPr id="21" name="Titre 1">
            <a:extLst>
              <a:ext uri="{FF2B5EF4-FFF2-40B4-BE49-F238E27FC236}">
                <a16:creationId xmlns:a16="http://schemas.microsoft.com/office/drawing/2014/main" id="{42AE2540-63EC-4CCB-8A4C-E9CF098252A0}"/>
              </a:ext>
            </a:extLst>
          </p:cNvPr>
          <p:cNvSpPr txBox="1">
            <a:spLocks/>
          </p:cNvSpPr>
          <p:nvPr/>
        </p:nvSpPr>
        <p:spPr>
          <a:xfrm>
            <a:off x="0" y="1033059"/>
            <a:ext cx="12192000" cy="86763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fr-FR" sz="2400" dirty="0">
                <a:latin typeface="+mn-lt"/>
              </a:rPr>
              <a:t>Critères de dimensionnement du moteur : </a:t>
            </a:r>
          </a:p>
          <a:p>
            <a:pPr marL="914400" lvl="1" indent="-457200">
              <a:buFont typeface="Wingdings" panose="05000000000000000000" pitchFamily="2" charset="2"/>
              <a:buChar char="q"/>
            </a:pPr>
            <a:r>
              <a:rPr lang="fr-FR" sz="2400" dirty="0">
                <a:latin typeface="+mn-lt"/>
              </a:rPr>
              <a:t>Taux de rotation</a:t>
            </a:r>
          </a:p>
          <a:p>
            <a:pPr marL="914400" lvl="1" indent="-457200">
              <a:buFont typeface="Wingdings" panose="05000000000000000000" pitchFamily="2" charset="2"/>
              <a:buChar char="q"/>
            </a:pPr>
            <a:r>
              <a:rPr lang="fr-FR" sz="2400" dirty="0">
                <a:latin typeface="+mn-lt"/>
              </a:rPr>
              <a:t>Couple </a:t>
            </a:r>
          </a:p>
        </p:txBody>
      </p:sp>
      <p:pic>
        <p:nvPicPr>
          <p:cNvPr id="22" name="Image 21" descr="C:\Users\Xavier\Desktop\Perso\Concours\CCP_PSI\2015_Sujets\182_XP_Sympact\SysML\Exigences.png">
            <a:extLst>
              <a:ext uri="{FF2B5EF4-FFF2-40B4-BE49-F238E27FC236}">
                <a16:creationId xmlns:a16="http://schemas.microsoft.com/office/drawing/2014/main" id="{0E193F98-2F42-42DA-8E97-AA0E80E04578}"/>
              </a:ext>
            </a:extLst>
          </p:cNvPr>
          <p:cNvPicPr/>
          <p:nvPr/>
        </p:nvPicPr>
        <p:blipFill rotWithShape="1">
          <a:blip r:embed="rId3" cstate="print">
            <a:extLst>
              <a:ext uri="{28A0092B-C50C-407E-A947-70E740481C1C}">
                <a14:useLocalDpi xmlns:a14="http://schemas.microsoft.com/office/drawing/2010/main" val="0"/>
              </a:ext>
            </a:extLst>
          </a:blip>
          <a:srcRect l="37483" t="86305" r="1717" b="1717"/>
          <a:stretch/>
        </p:blipFill>
        <p:spPr bwMode="auto">
          <a:xfrm>
            <a:off x="2146029" y="3697855"/>
            <a:ext cx="3239013" cy="664911"/>
          </a:xfrm>
          <a:prstGeom prst="rect">
            <a:avLst/>
          </a:prstGeom>
          <a:noFill/>
          <a:ln>
            <a:noFill/>
          </a:ln>
        </p:spPr>
      </p:pic>
      <p:pic>
        <p:nvPicPr>
          <p:cNvPr id="23" name="Image 22" descr="C:\Users\Xavier\Desktop\Perso\Concours\CCP_PSI\2015_Sujets\182_XP_Sympact\SysML\Exigences.png">
            <a:extLst>
              <a:ext uri="{FF2B5EF4-FFF2-40B4-BE49-F238E27FC236}">
                <a16:creationId xmlns:a16="http://schemas.microsoft.com/office/drawing/2014/main" id="{B314522B-9669-4023-A7CD-1F0B91264F6E}"/>
              </a:ext>
            </a:extLst>
          </p:cNvPr>
          <p:cNvPicPr/>
          <p:nvPr/>
        </p:nvPicPr>
        <p:blipFill rotWithShape="1">
          <a:blip r:embed="rId3" cstate="print">
            <a:extLst>
              <a:ext uri="{28A0092B-C50C-407E-A947-70E740481C1C}">
                <a14:useLocalDpi xmlns:a14="http://schemas.microsoft.com/office/drawing/2010/main" val="0"/>
              </a:ext>
            </a:extLst>
          </a:blip>
          <a:srcRect l="36603" t="19530" r="1249" b="66447"/>
          <a:stretch/>
        </p:blipFill>
        <p:spPr bwMode="auto">
          <a:xfrm>
            <a:off x="2146029" y="2779389"/>
            <a:ext cx="3239013" cy="761511"/>
          </a:xfrm>
          <a:prstGeom prst="rect">
            <a:avLst/>
          </a:prstGeom>
          <a:noFill/>
          <a:ln>
            <a:noFill/>
          </a:ln>
        </p:spPr>
      </p:pic>
      <p:sp>
        <p:nvSpPr>
          <p:cNvPr id="10" name="ZoneTexte 9">
            <a:extLst>
              <a:ext uri="{FF2B5EF4-FFF2-40B4-BE49-F238E27FC236}">
                <a16:creationId xmlns:a16="http://schemas.microsoft.com/office/drawing/2014/main" id="{D6E099B7-F8AA-497B-93B0-B1D80BC52E66}"/>
              </a:ext>
            </a:extLst>
          </p:cNvPr>
          <p:cNvSpPr txBox="1"/>
          <p:nvPr/>
        </p:nvSpPr>
        <p:spPr>
          <a:xfrm rot="16200000">
            <a:off x="128593" y="2593615"/>
            <a:ext cx="2519975" cy="923330"/>
          </a:xfrm>
          <a:prstGeom prst="rect">
            <a:avLst/>
          </a:prstGeom>
          <a:noFill/>
        </p:spPr>
        <p:txBody>
          <a:bodyPr wrap="square" rtlCol="0">
            <a:spAutoFit/>
          </a:bodyPr>
          <a:lstStyle/>
          <a:p>
            <a:pPr algn="ctr"/>
            <a:r>
              <a:rPr lang="fr-FR" dirty="0"/>
              <a:t>Paramètres cinématiques et dynamiques</a:t>
            </a:r>
          </a:p>
        </p:txBody>
      </p:sp>
    </p:spTree>
    <p:extLst>
      <p:ext uri="{BB962C8B-B14F-4D97-AF65-F5344CB8AC3E}">
        <p14:creationId xmlns:p14="http://schemas.microsoft.com/office/powerpoint/2010/main" val="31252178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pied de page 2"/>
          <p:cNvSpPr>
            <a:spLocks noGrp="1"/>
          </p:cNvSpPr>
          <p:nvPr>
            <p:ph type="ftr" sz="quarter" idx="11"/>
          </p:nvPr>
        </p:nvSpPr>
        <p:spPr/>
        <p:txBody>
          <a:bodyPr/>
          <a:lstStyle/>
          <a:p>
            <a:r>
              <a:rPr lang="fr-FR"/>
              <a:t>Xavier Pessoles</a:t>
            </a:r>
          </a:p>
        </p:txBody>
      </p:sp>
      <p:sp>
        <p:nvSpPr>
          <p:cNvPr id="4" name="Espace réservé du numéro de diapositive 3"/>
          <p:cNvSpPr>
            <a:spLocks noGrp="1"/>
          </p:cNvSpPr>
          <p:nvPr>
            <p:ph type="sldNum" sz="quarter" idx="12"/>
          </p:nvPr>
        </p:nvSpPr>
        <p:spPr/>
        <p:txBody>
          <a:bodyPr/>
          <a:lstStyle/>
          <a:p>
            <a:fld id="{69AC6D6E-35D0-489D-B18A-03530B324155}" type="slidenum">
              <a:rPr lang="fr-FR" smtClean="0"/>
              <a:t>14</a:t>
            </a:fld>
            <a:endParaRPr lang="fr-FR"/>
          </a:p>
        </p:txBody>
      </p:sp>
      <p:sp>
        <p:nvSpPr>
          <p:cNvPr id="6" name="Rectangle 5"/>
          <p:cNvSpPr/>
          <p:nvPr/>
        </p:nvSpPr>
        <p:spPr>
          <a:xfrm>
            <a:off x="4851684" y="2307886"/>
            <a:ext cx="2513040" cy="3456386"/>
          </a:xfrm>
          <a:prstGeom prst="rect">
            <a:avLst/>
          </a:prstGeom>
          <a:solidFill>
            <a:schemeClr val="accent2">
              <a:lumMod val="75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Rectangle 7"/>
          <p:cNvSpPr/>
          <p:nvPr/>
        </p:nvSpPr>
        <p:spPr>
          <a:xfrm>
            <a:off x="1775520" y="2307886"/>
            <a:ext cx="2520000" cy="3456386"/>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Rectangle 10"/>
          <p:cNvSpPr/>
          <p:nvPr/>
        </p:nvSpPr>
        <p:spPr>
          <a:xfrm>
            <a:off x="7927848" y="2307886"/>
            <a:ext cx="2513040" cy="3456387"/>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Rectangle 11"/>
          <p:cNvSpPr/>
          <p:nvPr/>
        </p:nvSpPr>
        <p:spPr>
          <a:xfrm>
            <a:off x="1775520" y="1052737"/>
            <a:ext cx="2520000" cy="529350"/>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b="1" dirty="0"/>
              <a:t>Performances attendues</a:t>
            </a:r>
          </a:p>
        </p:txBody>
      </p:sp>
      <p:sp>
        <p:nvSpPr>
          <p:cNvPr id="17" name="Rectangle 16"/>
          <p:cNvSpPr/>
          <p:nvPr/>
        </p:nvSpPr>
        <p:spPr>
          <a:xfrm>
            <a:off x="4851684" y="1052738"/>
            <a:ext cx="2513040" cy="529350"/>
          </a:xfrm>
          <a:prstGeom prst="rect">
            <a:avLst/>
          </a:prstGeom>
          <a:solidFill>
            <a:schemeClr val="accent2">
              <a:lumMod val="75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b="1" dirty="0"/>
              <a:t>Performances simulées et mesurées</a:t>
            </a:r>
          </a:p>
        </p:txBody>
      </p:sp>
      <p:sp>
        <p:nvSpPr>
          <p:cNvPr id="19" name="Rectangle 18"/>
          <p:cNvSpPr/>
          <p:nvPr/>
        </p:nvSpPr>
        <p:spPr>
          <a:xfrm>
            <a:off x="4982760" y="2377035"/>
            <a:ext cx="2265368" cy="1224136"/>
          </a:xfrm>
          <a:prstGeom prst="rect">
            <a:avLst/>
          </a:prstGeom>
          <a:solidFill>
            <a:schemeClr val="accent2">
              <a:lumMod val="20000"/>
              <a:lumOff val="8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fr-FR" sz="1200" dirty="0">
              <a:solidFill>
                <a:schemeClr val="tx1"/>
              </a:solidFill>
            </a:endParaRPr>
          </a:p>
        </p:txBody>
      </p:sp>
      <p:sp>
        <p:nvSpPr>
          <p:cNvPr id="24" name="Rectangle 23"/>
          <p:cNvSpPr/>
          <p:nvPr/>
        </p:nvSpPr>
        <p:spPr>
          <a:xfrm>
            <a:off x="4982760" y="3695121"/>
            <a:ext cx="2265368" cy="1224136"/>
          </a:xfrm>
          <a:prstGeom prst="rect">
            <a:avLst/>
          </a:prstGeom>
          <a:solidFill>
            <a:schemeClr val="accent2">
              <a:lumMod val="20000"/>
              <a:lumOff val="8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fr-FR" sz="1200" dirty="0">
              <a:solidFill>
                <a:schemeClr val="tx1"/>
              </a:solidFill>
            </a:endParaRPr>
          </a:p>
        </p:txBody>
      </p:sp>
      <p:sp>
        <p:nvSpPr>
          <p:cNvPr id="26" name="Rectangle 25"/>
          <p:cNvSpPr/>
          <p:nvPr/>
        </p:nvSpPr>
        <p:spPr>
          <a:xfrm rot="16200000">
            <a:off x="4584844" y="2774951"/>
            <a:ext cx="1224136" cy="4283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100" b="1" dirty="0">
                <a:solidFill>
                  <a:schemeClr val="tx1"/>
                </a:solidFill>
              </a:rPr>
              <a:t>Expérimentation</a:t>
            </a:r>
          </a:p>
        </p:txBody>
      </p:sp>
      <p:sp>
        <p:nvSpPr>
          <p:cNvPr id="27" name="Rectangle 26"/>
          <p:cNvSpPr/>
          <p:nvPr/>
        </p:nvSpPr>
        <p:spPr>
          <a:xfrm rot="16200000">
            <a:off x="4531037" y="4100464"/>
            <a:ext cx="1224136" cy="4283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400" b="1" dirty="0">
                <a:solidFill>
                  <a:schemeClr val="tx1"/>
                </a:solidFill>
              </a:rPr>
              <a:t>Simulation</a:t>
            </a:r>
          </a:p>
        </p:txBody>
      </p:sp>
      <p:sp>
        <p:nvSpPr>
          <p:cNvPr id="29" name="Rectangle 28"/>
          <p:cNvSpPr/>
          <p:nvPr/>
        </p:nvSpPr>
        <p:spPr>
          <a:xfrm>
            <a:off x="7927849" y="1052738"/>
            <a:ext cx="2513039" cy="52935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Démarche et conclusion</a:t>
            </a:r>
          </a:p>
        </p:txBody>
      </p:sp>
      <p:sp>
        <p:nvSpPr>
          <p:cNvPr id="31" name="Flèche : droite 30"/>
          <p:cNvSpPr/>
          <p:nvPr/>
        </p:nvSpPr>
        <p:spPr>
          <a:xfrm>
            <a:off x="1775520" y="1649529"/>
            <a:ext cx="8640960" cy="609938"/>
          </a:xfrm>
          <a:prstGeom prst="rightArrow">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b="1" dirty="0">
                <a:solidFill>
                  <a:schemeClr val="tx1"/>
                </a:solidFill>
              </a:rPr>
              <a:t>Problématique : le moteur utilisé est-il adapté au cahier des charges ?</a:t>
            </a:r>
          </a:p>
        </p:txBody>
      </p:sp>
      <p:pic>
        <p:nvPicPr>
          <p:cNvPr id="32" name="Image 31" descr="C:\Users\Xavier\Desktop\Perso\Concours\CCP_PSI\2015_Sujets\182_XP_Sympact\SysML\Exigences.png">
            <a:extLst>
              <a:ext uri="{FF2B5EF4-FFF2-40B4-BE49-F238E27FC236}">
                <a16:creationId xmlns:a16="http://schemas.microsoft.com/office/drawing/2014/main" id="{4C32C691-776D-4F37-80B4-9BA4C2C6ABE0}"/>
              </a:ext>
            </a:extLst>
          </p:cNvPr>
          <p:cNvPicPr/>
          <p:nvPr/>
        </p:nvPicPr>
        <p:blipFill rotWithShape="1">
          <a:blip r:embed="rId2" cstate="print">
            <a:extLst>
              <a:ext uri="{28A0092B-C50C-407E-A947-70E740481C1C}">
                <a14:useLocalDpi xmlns:a14="http://schemas.microsoft.com/office/drawing/2010/main" val="0"/>
              </a:ext>
            </a:extLst>
          </a:blip>
          <a:srcRect l="69412" t="85700" r="1716" b="1717"/>
          <a:stretch/>
        </p:blipFill>
        <p:spPr bwMode="auto">
          <a:xfrm>
            <a:off x="2357683" y="2619677"/>
            <a:ext cx="1342833" cy="609809"/>
          </a:xfrm>
          <a:prstGeom prst="rect">
            <a:avLst/>
          </a:prstGeom>
          <a:noFill/>
          <a:ln>
            <a:noFill/>
          </a:ln>
        </p:spPr>
      </p:pic>
      <p:pic>
        <p:nvPicPr>
          <p:cNvPr id="33" name="Image 32" descr="C:\Users\Xavier\Desktop\Perso\Concours\CCP_PSI\2015_Sujets\182_XP_Sympact\SysML\Exigences.png">
            <a:extLst>
              <a:ext uri="{FF2B5EF4-FFF2-40B4-BE49-F238E27FC236}">
                <a16:creationId xmlns:a16="http://schemas.microsoft.com/office/drawing/2014/main" id="{867BC8BC-7374-4B99-96B9-3734CCD1BB49}"/>
              </a:ext>
            </a:extLst>
          </p:cNvPr>
          <p:cNvPicPr/>
          <p:nvPr/>
        </p:nvPicPr>
        <p:blipFill rotWithShape="1">
          <a:blip r:embed="rId2" cstate="print">
            <a:extLst>
              <a:ext uri="{28A0092B-C50C-407E-A947-70E740481C1C}">
                <a14:useLocalDpi xmlns:a14="http://schemas.microsoft.com/office/drawing/2010/main" val="0"/>
              </a:ext>
            </a:extLst>
          </a:blip>
          <a:srcRect l="74102" t="19530" r="1249" b="66447"/>
          <a:stretch/>
        </p:blipFill>
        <p:spPr bwMode="auto">
          <a:xfrm>
            <a:off x="2449700" y="3566813"/>
            <a:ext cx="1171640" cy="694524"/>
          </a:xfrm>
          <a:prstGeom prst="rect">
            <a:avLst/>
          </a:prstGeom>
          <a:noFill/>
          <a:ln>
            <a:noFill/>
          </a:ln>
        </p:spPr>
      </p:pic>
      <p:pic>
        <p:nvPicPr>
          <p:cNvPr id="34" name="Image 33">
            <a:extLst>
              <a:ext uri="{FF2B5EF4-FFF2-40B4-BE49-F238E27FC236}">
                <a16:creationId xmlns:a16="http://schemas.microsoft.com/office/drawing/2014/main" id="{FC23F224-204A-453E-A80F-2E7FA707B587}"/>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649317" y="2636225"/>
            <a:ext cx="1182470" cy="710784"/>
          </a:xfrm>
          <a:prstGeom prst="rect">
            <a:avLst/>
          </a:prstGeom>
          <a:noFill/>
        </p:spPr>
      </p:pic>
      <p:pic>
        <p:nvPicPr>
          <p:cNvPr id="35" name="Image 34" descr="D:\PuissanceMoteur_Dyn.png">
            <a:extLst>
              <a:ext uri="{FF2B5EF4-FFF2-40B4-BE49-F238E27FC236}">
                <a16:creationId xmlns:a16="http://schemas.microsoft.com/office/drawing/2014/main" id="{30EAFD09-5E5E-467E-B4DC-43C6C4B65825}"/>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434526" y="3736024"/>
            <a:ext cx="1446417" cy="1157184"/>
          </a:xfrm>
          <a:prstGeom prst="rect">
            <a:avLst/>
          </a:prstGeom>
          <a:noFill/>
          <a:ln>
            <a:noFill/>
          </a:ln>
        </p:spPr>
      </p:pic>
      <p:sp>
        <p:nvSpPr>
          <p:cNvPr id="36" name="Rectangle 35">
            <a:extLst>
              <a:ext uri="{FF2B5EF4-FFF2-40B4-BE49-F238E27FC236}">
                <a16:creationId xmlns:a16="http://schemas.microsoft.com/office/drawing/2014/main" id="{2376C4D1-C150-4DA2-8122-097A8A0E4A46}"/>
              </a:ext>
            </a:extLst>
          </p:cNvPr>
          <p:cNvSpPr/>
          <p:nvPr/>
        </p:nvSpPr>
        <p:spPr>
          <a:xfrm>
            <a:off x="8125850" y="2377036"/>
            <a:ext cx="2117035" cy="1224136"/>
          </a:xfrm>
          <a:prstGeom prst="rect">
            <a:avLst/>
          </a:prstGeom>
          <a:solidFill>
            <a:schemeClr val="bg1">
              <a:lumMod val="85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200" dirty="0">
                <a:solidFill>
                  <a:schemeClr val="tx1"/>
                </a:solidFill>
              </a:rPr>
              <a:t>Méthode </a:t>
            </a:r>
            <a:r>
              <a:rPr lang="fr-FR" sz="1200" b="1" dirty="0">
                <a:solidFill>
                  <a:schemeClr val="tx1"/>
                </a:solidFill>
              </a:rPr>
              <a:t>expérimentale</a:t>
            </a:r>
            <a:r>
              <a:rPr lang="fr-FR" sz="1200" dirty="0">
                <a:solidFill>
                  <a:schemeClr val="tx1"/>
                </a:solidFill>
              </a:rPr>
              <a:t> (Test de d’influence de la fréquence du variateur) </a:t>
            </a:r>
          </a:p>
          <a:p>
            <a:pPr algn="ctr"/>
            <a:r>
              <a:rPr lang="fr-FR" sz="1200" b="1" dirty="0">
                <a:solidFill>
                  <a:schemeClr val="tx1"/>
                </a:solidFill>
              </a:rPr>
              <a:t>Choix de la consigne en vitesse</a:t>
            </a:r>
          </a:p>
        </p:txBody>
      </p:sp>
      <p:sp>
        <p:nvSpPr>
          <p:cNvPr id="38" name="Rectangle 37">
            <a:extLst>
              <a:ext uri="{FF2B5EF4-FFF2-40B4-BE49-F238E27FC236}">
                <a16:creationId xmlns:a16="http://schemas.microsoft.com/office/drawing/2014/main" id="{AC68BCC6-4727-4F6E-A3DC-EBFD838796A6}"/>
              </a:ext>
            </a:extLst>
          </p:cNvPr>
          <p:cNvSpPr/>
          <p:nvPr/>
        </p:nvSpPr>
        <p:spPr>
          <a:xfrm>
            <a:off x="8125849" y="4058000"/>
            <a:ext cx="2117035" cy="805548"/>
          </a:xfrm>
          <a:prstGeom prst="rect">
            <a:avLst/>
          </a:prstGeom>
          <a:solidFill>
            <a:schemeClr val="bg1">
              <a:lumMod val="85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fr-FR" sz="1200" dirty="0">
                <a:solidFill>
                  <a:schemeClr val="tx1"/>
                </a:solidFill>
              </a:rPr>
              <a:t>Simulation :</a:t>
            </a:r>
            <a:r>
              <a:rPr lang="fr-FR" sz="1200" b="1" dirty="0">
                <a:solidFill>
                  <a:schemeClr val="tx1"/>
                </a:solidFill>
              </a:rPr>
              <a:t>résolution du PFD</a:t>
            </a:r>
          </a:p>
          <a:p>
            <a:pPr algn="ctr"/>
            <a:r>
              <a:rPr lang="fr-FR" sz="1200" b="1" dirty="0">
                <a:solidFill>
                  <a:schemeClr val="tx1"/>
                </a:solidFill>
              </a:rPr>
              <a:t>Choix du couple moteur et de la puissance du moteur</a:t>
            </a:r>
            <a:endParaRPr lang="fr-FR" sz="1200" dirty="0">
              <a:solidFill>
                <a:schemeClr val="tx1"/>
              </a:solidFill>
            </a:endParaRPr>
          </a:p>
        </p:txBody>
      </p:sp>
      <p:sp>
        <p:nvSpPr>
          <p:cNvPr id="39" name="Flèche : double flèche verticale 38">
            <a:extLst>
              <a:ext uri="{FF2B5EF4-FFF2-40B4-BE49-F238E27FC236}">
                <a16:creationId xmlns:a16="http://schemas.microsoft.com/office/drawing/2014/main" id="{0CF05BB3-ABD4-4C8F-A66D-2FBDF0981266}"/>
              </a:ext>
            </a:extLst>
          </p:cNvPr>
          <p:cNvSpPr/>
          <p:nvPr/>
        </p:nvSpPr>
        <p:spPr>
          <a:xfrm rot="5400000">
            <a:off x="4062279" y="2400994"/>
            <a:ext cx="499800" cy="1157184"/>
          </a:xfrm>
          <a:prstGeom prst="upDownArrow">
            <a:avLst/>
          </a:prstGeom>
          <a:solidFill>
            <a:schemeClr val="accent2">
              <a:lumMod val="20000"/>
              <a:lumOff val="8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40" name="Flèche : double flèche verticale 39">
            <a:extLst>
              <a:ext uri="{FF2B5EF4-FFF2-40B4-BE49-F238E27FC236}">
                <a16:creationId xmlns:a16="http://schemas.microsoft.com/office/drawing/2014/main" id="{6233C236-5FCF-4025-B3AF-FBD65FDD4358}"/>
              </a:ext>
            </a:extLst>
          </p:cNvPr>
          <p:cNvSpPr/>
          <p:nvPr/>
        </p:nvSpPr>
        <p:spPr>
          <a:xfrm rot="6404525">
            <a:off x="4052999" y="3634604"/>
            <a:ext cx="499800" cy="1157184"/>
          </a:xfrm>
          <a:prstGeom prst="upDownArrow">
            <a:avLst/>
          </a:prstGeom>
          <a:solidFill>
            <a:schemeClr val="accent2">
              <a:lumMod val="20000"/>
              <a:lumOff val="8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Rectangle 43">
            <a:extLst>
              <a:ext uri="{FF2B5EF4-FFF2-40B4-BE49-F238E27FC236}">
                <a16:creationId xmlns:a16="http://schemas.microsoft.com/office/drawing/2014/main" id="{C5DF0616-45F0-4593-A864-E4366D29FF06}"/>
              </a:ext>
            </a:extLst>
          </p:cNvPr>
          <p:cNvSpPr/>
          <p:nvPr/>
        </p:nvSpPr>
        <p:spPr>
          <a:xfrm>
            <a:off x="5015892" y="4960159"/>
            <a:ext cx="2265368" cy="747603"/>
          </a:xfrm>
          <a:prstGeom prst="rect">
            <a:avLst/>
          </a:prstGeom>
          <a:solidFill>
            <a:schemeClr val="accent2">
              <a:lumMod val="20000"/>
              <a:lumOff val="8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1" algn="ctr"/>
            <a:r>
              <a:rPr lang="fr-FR" sz="1200" b="1" dirty="0">
                <a:solidFill>
                  <a:schemeClr val="tx1"/>
                </a:solidFill>
              </a:rPr>
              <a:t>Intégration du couple ressort, des frottements…</a:t>
            </a:r>
            <a:endParaRPr lang="fr-FR" sz="1200" dirty="0">
              <a:solidFill>
                <a:schemeClr val="tx1"/>
              </a:solidFill>
            </a:endParaRPr>
          </a:p>
        </p:txBody>
      </p:sp>
      <p:sp>
        <p:nvSpPr>
          <p:cNvPr id="45" name="Rectangle 44">
            <a:extLst>
              <a:ext uri="{FF2B5EF4-FFF2-40B4-BE49-F238E27FC236}">
                <a16:creationId xmlns:a16="http://schemas.microsoft.com/office/drawing/2014/main" id="{3D3F15EA-B751-4AD9-BCA4-63E5E31F65E9}"/>
              </a:ext>
            </a:extLst>
          </p:cNvPr>
          <p:cNvSpPr/>
          <p:nvPr/>
        </p:nvSpPr>
        <p:spPr>
          <a:xfrm rot="16200000">
            <a:off x="4802436" y="5127236"/>
            <a:ext cx="747603" cy="4283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400" b="1" dirty="0">
                <a:solidFill>
                  <a:schemeClr val="tx1"/>
                </a:solidFill>
              </a:rPr>
              <a:t>Simulation</a:t>
            </a:r>
          </a:p>
        </p:txBody>
      </p:sp>
      <p:sp>
        <p:nvSpPr>
          <p:cNvPr id="10" name="Rectangle 9">
            <a:extLst>
              <a:ext uri="{FF2B5EF4-FFF2-40B4-BE49-F238E27FC236}">
                <a16:creationId xmlns:a16="http://schemas.microsoft.com/office/drawing/2014/main" id="{455BF407-C4D1-4370-92F8-DB5CF74643BD}"/>
              </a:ext>
            </a:extLst>
          </p:cNvPr>
          <p:cNvSpPr/>
          <p:nvPr/>
        </p:nvSpPr>
        <p:spPr>
          <a:xfrm>
            <a:off x="4239243" y="2836364"/>
            <a:ext cx="292068" cy="369332"/>
          </a:xfrm>
          <a:prstGeom prst="rect">
            <a:avLst/>
          </a:prstGeom>
        </p:spPr>
        <p:txBody>
          <a:bodyPr wrap="none">
            <a:spAutoFit/>
          </a:bodyPr>
          <a:lstStyle/>
          <a:p>
            <a:pPr algn="ctr"/>
            <a:r>
              <a:rPr lang="fr-FR" b="1" dirty="0"/>
              <a:t>?</a:t>
            </a:r>
            <a:endParaRPr lang="fr-FR" dirty="0"/>
          </a:p>
        </p:txBody>
      </p:sp>
      <p:sp>
        <p:nvSpPr>
          <p:cNvPr id="46" name="Rectangle 45">
            <a:extLst>
              <a:ext uri="{FF2B5EF4-FFF2-40B4-BE49-F238E27FC236}">
                <a16:creationId xmlns:a16="http://schemas.microsoft.com/office/drawing/2014/main" id="{FB7D8E65-E8C0-4A91-BB02-92A72C041C36}"/>
              </a:ext>
            </a:extLst>
          </p:cNvPr>
          <p:cNvSpPr/>
          <p:nvPr/>
        </p:nvSpPr>
        <p:spPr>
          <a:xfrm>
            <a:off x="4260426" y="4046018"/>
            <a:ext cx="292068" cy="369332"/>
          </a:xfrm>
          <a:prstGeom prst="rect">
            <a:avLst/>
          </a:prstGeom>
        </p:spPr>
        <p:txBody>
          <a:bodyPr wrap="none">
            <a:spAutoFit/>
          </a:bodyPr>
          <a:lstStyle/>
          <a:p>
            <a:pPr algn="ctr"/>
            <a:r>
              <a:rPr lang="fr-FR" b="1" dirty="0"/>
              <a:t>?</a:t>
            </a:r>
            <a:endParaRPr lang="fr-FR" dirty="0"/>
          </a:p>
        </p:txBody>
      </p:sp>
      <p:sp>
        <p:nvSpPr>
          <p:cNvPr id="47" name="Rectangle 46">
            <a:extLst>
              <a:ext uri="{FF2B5EF4-FFF2-40B4-BE49-F238E27FC236}">
                <a16:creationId xmlns:a16="http://schemas.microsoft.com/office/drawing/2014/main" id="{DF5D71FB-5A00-491E-BC68-CBDC6C59D202}"/>
              </a:ext>
            </a:extLst>
          </p:cNvPr>
          <p:cNvSpPr/>
          <p:nvPr/>
        </p:nvSpPr>
        <p:spPr>
          <a:xfrm>
            <a:off x="8125849" y="4938614"/>
            <a:ext cx="2117035" cy="805548"/>
          </a:xfrm>
          <a:prstGeom prst="rect">
            <a:avLst/>
          </a:prstGeom>
          <a:solidFill>
            <a:schemeClr val="bg1">
              <a:lumMod val="85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200" dirty="0">
                <a:solidFill>
                  <a:schemeClr val="tx1"/>
                </a:solidFill>
              </a:rPr>
              <a:t>Choix affiné</a:t>
            </a:r>
          </a:p>
        </p:txBody>
      </p:sp>
    </p:spTree>
    <p:extLst>
      <p:ext uri="{BB962C8B-B14F-4D97-AF65-F5344CB8AC3E}">
        <p14:creationId xmlns:p14="http://schemas.microsoft.com/office/powerpoint/2010/main" val="16949761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3E7A8FE-3531-4538-A497-E9C5D3F314D0}"/>
              </a:ext>
            </a:extLst>
          </p:cNvPr>
          <p:cNvSpPr>
            <a:spLocks noGrp="1"/>
          </p:cNvSpPr>
          <p:nvPr>
            <p:ph type="title"/>
          </p:nvPr>
        </p:nvSpPr>
        <p:spPr/>
        <p:txBody>
          <a:bodyPr>
            <a:normAutofit fontScale="90000"/>
          </a:bodyPr>
          <a:lstStyle/>
          <a:p>
            <a:endParaRPr lang="fr-FR"/>
          </a:p>
        </p:txBody>
      </p:sp>
      <p:sp>
        <p:nvSpPr>
          <p:cNvPr id="3" name="Espace réservé du contenu 2">
            <a:extLst>
              <a:ext uri="{FF2B5EF4-FFF2-40B4-BE49-F238E27FC236}">
                <a16:creationId xmlns:a16="http://schemas.microsoft.com/office/drawing/2014/main" id="{A1A47542-7028-474B-A947-58222FF44512}"/>
              </a:ext>
            </a:extLst>
          </p:cNvPr>
          <p:cNvSpPr>
            <a:spLocks noGrp="1"/>
          </p:cNvSpPr>
          <p:nvPr>
            <p:ph idx="1"/>
          </p:nvPr>
        </p:nvSpPr>
        <p:spPr/>
        <p:txBody>
          <a:bodyPr/>
          <a:lstStyle/>
          <a:p>
            <a:endParaRPr lang="fr-FR" dirty="0"/>
          </a:p>
        </p:txBody>
      </p:sp>
    </p:spTree>
    <p:extLst>
      <p:ext uri="{BB962C8B-B14F-4D97-AF65-F5344CB8AC3E}">
        <p14:creationId xmlns:p14="http://schemas.microsoft.com/office/powerpoint/2010/main" val="42196113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310359C-5A96-1BF9-6D23-FFE03ECC05F5}"/>
              </a:ext>
            </a:extLst>
          </p:cNvPr>
          <p:cNvSpPr>
            <a:spLocks noGrp="1"/>
          </p:cNvSpPr>
          <p:nvPr>
            <p:ph type="title"/>
          </p:nvPr>
        </p:nvSpPr>
        <p:spPr/>
        <p:txBody>
          <a:bodyPr>
            <a:normAutofit fontScale="90000"/>
          </a:bodyPr>
          <a:lstStyle/>
          <a:p>
            <a:r>
              <a:rPr lang="fr-FR" dirty="0"/>
              <a:t>MINES PONTS</a:t>
            </a:r>
          </a:p>
        </p:txBody>
      </p:sp>
      <p:sp>
        <p:nvSpPr>
          <p:cNvPr id="3" name="Espace réservé du contenu 2">
            <a:extLst>
              <a:ext uri="{FF2B5EF4-FFF2-40B4-BE49-F238E27FC236}">
                <a16:creationId xmlns:a16="http://schemas.microsoft.com/office/drawing/2014/main" id="{4C0B241A-E4A1-0B4C-9F5A-5EA40D0A06EF}"/>
              </a:ext>
            </a:extLst>
          </p:cNvPr>
          <p:cNvSpPr>
            <a:spLocks noGrp="1"/>
          </p:cNvSpPr>
          <p:nvPr>
            <p:ph idx="1"/>
          </p:nvPr>
        </p:nvSpPr>
        <p:spPr/>
        <p:txBody>
          <a:bodyPr/>
          <a:lstStyle/>
          <a:p>
            <a:r>
              <a:rPr lang="fr-FR" dirty="0"/>
              <a:t>Dans le sujet fourni figurent plusieurs « appels à l’examinateur », pendant lesquels les candidats doivent faire une brève synthèse orale de leurs travaux et répondre aux éventuelles questions complémentaires. Les candidats peuvent solliciter à tout moment l’examinateur : selon la vitesse de progression du candidat, celui-ci se réserve toute latitude pour moduler le contenu initialement proposé, et cela toujours au seul bénéfice du candidat. Un compte-rendu écrit doit être fourni à la fin de l’épreuve. </a:t>
            </a:r>
          </a:p>
          <a:p>
            <a:r>
              <a:rPr lang="fr-FR" dirty="0"/>
              <a:t>L’examinateur n’a pas le rôle d’un professeur. </a:t>
            </a:r>
          </a:p>
        </p:txBody>
      </p:sp>
    </p:spTree>
    <p:extLst>
      <p:ext uri="{BB962C8B-B14F-4D97-AF65-F5344CB8AC3E}">
        <p14:creationId xmlns:p14="http://schemas.microsoft.com/office/powerpoint/2010/main" val="30501114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8560457-686B-20C6-B08E-F18FB108C813}"/>
              </a:ext>
            </a:extLst>
          </p:cNvPr>
          <p:cNvSpPr>
            <a:spLocks noGrp="1"/>
          </p:cNvSpPr>
          <p:nvPr>
            <p:ph type="title"/>
          </p:nvPr>
        </p:nvSpPr>
        <p:spPr/>
        <p:txBody>
          <a:bodyPr>
            <a:normAutofit fontScale="90000"/>
          </a:bodyPr>
          <a:lstStyle/>
          <a:p>
            <a:r>
              <a:rPr lang="fr-FR" dirty="0"/>
              <a:t>Mines Ponts</a:t>
            </a:r>
          </a:p>
        </p:txBody>
      </p:sp>
      <p:sp>
        <p:nvSpPr>
          <p:cNvPr id="3" name="Espace réservé du contenu 2">
            <a:extLst>
              <a:ext uri="{FF2B5EF4-FFF2-40B4-BE49-F238E27FC236}">
                <a16:creationId xmlns:a16="http://schemas.microsoft.com/office/drawing/2014/main" id="{824BC158-7846-8DC7-A9E1-F608AF3C4353}"/>
              </a:ext>
            </a:extLst>
          </p:cNvPr>
          <p:cNvSpPr>
            <a:spLocks noGrp="1"/>
          </p:cNvSpPr>
          <p:nvPr>
            <p:ph idx="1"/>
          </p:nvPr>
        </p:nvSpPr>
        <p:spPr/>
        <p:txBody>
          <a:bodyPr>
            <a:normAutofit fontScale="70000" lnSpcReduction="20000"/>
          </a:bodyPr>
          <a:lstStyle/>
          <a:p>
            <a:r>
              <a:rPr lang="fr-FR" dirty="0"/>
              <a:t>Déroulement de l’épreuve Un tirage au sort attribue à chaque candidat un des systèmes du laboratoire. L’ensemble de l’étude à mener sur un système n’est pas connu à l’avance. Les questions sont organisées par pôles, chaque pôle correspond à une problématique spécifique avec un fil conducteur. Les </a:t>
            </a:r>
            <a:r>
              <a:rPr lang="fr-FR" dirty="0" err="1"/>
              <a:t>diérents</a:t>
            </a:r>
            <a:r>
              <a:rPr lang="fr-FR" dirty="0"/>
              <a:t> pôles peuvent ne pas être en lien les uns avec les autres et ne sont pas connus à l’avance par le candidat. En </a:t>
            </a:r>
            <a:r>
              <a:rPr lang="fr-FR" dirty="0" err="1"/>
              <a:t>eet</a:t>
            </a:r>
            <a:r>
              <a:rPr lang="fr-FR" dirty="0"/>
              <a:t>, seul le premier pôle est prédéterminé, afin de découvrir le système. La suite des activités se développe selon une arborescence choisie au fur et à mesure par les examinateurs. Il résulte de cette façon de procéder que chaque candidat peut se voir proposer un travail éventuellement </a:t>
            </a:r>
            <a:r>
              <a:rPr lang="fr-FR" dirty="0" err="1"/>
              <a:t>diérent</a:t>
            </a:r>
            <a:r>
              <a:rPr lang="fr-FR" dirty="0"/>
              <a:t> de ceux proposés aux autres candidats qui seraient interrogés sur un même système. Ainsi, les examinateurs attendent de chaque candidat qu’il mette en place des protocoles d’expérimentations, de réglages et de mesures, élaborées en cohérence avec ce qui est demandé. Lors de ces explications, le candidat se doit de rappeler les hypothèses faites et de montrer en quoi la stratégie envisagée est pertinente pour répondre à la problématique donnée. Le jury est particulièrement sensible au choix des outils les plus appropriés. Quelle que soit la problématique proposée, il n’est pas inutile de garder à l’esprit l’essence même de cette épreuve, à savoir la constatation et l’analyse des écarts entre les attentes d’un cahier des charges et les performances du système, ou celles entre les performances mesurées et celles prévues par un modèle théorique.</a:t>
            </a:r>
          </a:p>
          <a:p>
            <a:endParaRPr lang="fr-FR" dirty="0"/>
          </a:p>
          <a:p>
            <a:r>
              <a:rPr lang="fr-FR" dirty="0"/>
              <a:t>De plus, de façon récurrente par rapport aux sessions précédentes, un grand nombre de candidats ne remet pas en question ses propositions : peu ou pas de sens critique pour prendre en compte la </a:t>
            </a:r>
            <a:r>
              <a:rPr lang="fr-FR" dirty="0" err="1"/>
              <a:t>diérence</a:t>
            </a:r>
            <a:r>
              <a:rPr lang="fr-FR" dirty="0"/>
              <a:t> entre les résultats d’une simulation et les constats expérimentaux. Un candidat à une école d’ingénieur ne doit-il pas se sentir interpelé lorsqu’il constate des écarts </a:t>
            </a:r>
            <a:r>
              <a:rPr lang="fr-FR" dirty="0" err="1"/>
              <a:t>chirés</a:t>
            </a:r>
            <a:r>
              <a:rPr lang="fr-FR" dirty="0"/>
              <a:t> en puissance de 10 ?</a:t>
            </a:r>
          </a:p>
        </p:txBody>
      </p:sp>
    </p:spTree>
    <p:extLst>
      <p:ext uri="{BB962C8B-B14F-4D97-AF65-F5344CB8AC3E}">
        <p14:creationId xmlns:p14="http://schemas.microsoft.com/office/powerpoint/2010/main" val="41075845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2CE130F-1268-0D03-2E07-F3D470384489}"/>
              </a:ext>
            </a:extLst>
          </p:cNvPr>
          <p:cNvSpPr>
            <a:spLocks noGrp="1"/>
          </p:cNvSpPr>
          <p:nvPr>
            <p:ph type="title"/>
          </p:nvPr>
        </p:nvSpPr>
        <p:spPr/>
        <p:txBody>
          <a:bodyPr>
            <a:normAutofit fontScale="90000"/>
          </a:bodyPr>
          <a:lstStyle/>
          <a:p>
            <a:r>
              <a:rPr lang="fr-FR" dirty="0"/>
              <a:t>Mines Ponts – Conseils pour la session 2022</a:t>
            </a:r>
          </a:p>
        </p:txBody>
      </p:sp>
      <p:sp>
        <p:nvSpPr>
          <p:cNvPr id="3" name="Espace réservé du contenu 2">
            <a:extLst>
              <a:ext uri="{FF2B5EF4-FFF2-40B4-BE49-F238E27FC236}">
                <a16:creationId xmlns:a16="http://schemas.microsoft.com/office/drawing/2014/main" id="{E24CF62C-5A7A-4168-A1E3-F86F729D0732}"/>
              </a:ext>
            </a:extLst>
          </p:cNvPr>
          <p:cNvSpPr>
            <a:spLocks noGrp="1"/>
          </p:cNvSpPr>
          <p:nvPr>
            <p:ph idx="1"/>
          </p:nvPr>
        </p:nvSpPr>
        <p:spPr/>
        <p:txBody>
          <a:bodyPr>
            <a:normAutofit fontScale="85000" lnSpcReduction="10000"/>
          </a:bodyPr>
          <a:lstStyle/>
          <a:p>
            <a:r>
              <a:rPr lang="fr-FR" dirty="0"/>
              <a:t>Les diagrammes </a:t>
            </a:r>
            <a:r>
              <a:rPr lang="fr-FR" dirty="0" err="1"/>
              <a:t>SysML</a:t>
            </a:r>
            <a:r>
              <a:rPr lang="fr-FR" dirty="0"/>
              <a:t> constituent l’essentiel des outils de représentation globale des systèmes. </a:t>
            </a:r>
          </a:p>
          <a:p>
            <a:r>
              <a:rPr lang="fr-FR" dirty="0"/>
              <a:t>Il est essentiel de s’intéresser aux frontières du système considéré, d’identifier sa fonction principale, les flux d’énergies et les flux d’informations, en prenant soin de systématiquement faire apparaitre les grandeurs physiques mesurées par </a:t>
            </a:r>
            <a:r>
              <a:rPr lang="fr-FR" dirty="0" err="1"/>
              <a:t>cesdits</a:t>
            </a:r>
            <a:r>
              <a:rPr lang="fr-FR" dirty="0"/>
              <a:t> capteurs et leurs points de prélèvement dans la chaîne d’énergie. La représentation de ces chaînes est encore trop souvent bâclée ou présentée avec des incohérences manifestes. </a:t>
            </a:r>
          </a:p>
          <a:p>
            <a:r>
              <a:rPr lang="fr-FR" dirty="0"/>
              <a:t>Une culture des composants et du vocabulaire des chaînes fonctionnelles usuelles est indispensable pour comprendre les informations données, ainsi que pour s’exprimer. Le jury s’étonne tout particulièrement du peu de connaissances de base de la majorité des candidats concernant, par exemple, le principe de fonctionnement et les grandeurs mesurées par les capteurs les plus usuels (potentiomètre, codeur, . . . ). Cette culture technique et scientifique ne se bachote pas en quelques semaines, mais s’acquiert avec le temps passé en travaux pratiques dans le laboratoire de sciences industrielles durant les durant les deux années de préparation.</a:t>
            </a:r>
          </a:p>
        </p:txBody>
      </p:sp>
    </p:spTree>
    <p:extLst>
      <p:ext uri="{BB962C8B-B14F-4D97-AF65-F5344CB8AC3E}">
        <p14:creationId xmlns:p14="http://schemas.microsoft.com/office/powerpoint/2010/main" val="33280125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B83A87E-720C-D621-A7AE-C7667CD9B958}"/>
              </a:ext>
            </a:extLst>
          </p:cNvPr>
          <p:cNvSpPr>
            <a:spLocks noGrp="1"/>
          </p:cNvSpPr>
          <p:nvPr>
            <p:ph type="title"/>
          </p:nvPr>
        </p:nvSpPr>
        <p:spPr>
          <a:xfrm>
            <a:off x="838200" y="131445"/>
            <a:ext cx="10515600" cy="1325563"/>
          </a:xfrm>
        </p:spPr>
        <p:txBody>
          <a:bodyPr/>
          <a:lstStyle/>
          <a:p>
            <a:r>
              <a:rPr lang="fr-FR" dirty="0"/>
              <a:t>Mines Ponts – Approche expérimentale</a:t>
            </a:r>
          </a:p>
        </p:txBody>
      </p:sp>
      <p:sp>
        <p:nvSpPr>
          <p:cNvPr id="3" name="Espace réservé du contenu 2">
            <a:extLst>
              <a:ext uri="{FF2B5EF4-FFF2-40B4-BE49-F238E27FC236}">
                <a16:creationId xmlns:a16="http://schemas.microsoft.com/office/drawing/2014/main" id="{BC16DEFC-D368-EFA2-22EB-9EEF6605E538}"/>
              </a:ext>
            </a:extLst>
          </p:cNvPr>
          <p:cNvSpPr>
            <a:spLocks noGrp="1"/>
          </p:cNvSpPr>
          <p:nvPr>
            <p:ph idx="1"/>
          </p:nvPr>
        </p:nvSpPr>
        <p:spPr>
          <a:xfrm>
            <a:off x="838200" y="1249680"/>
            <a:ext cx="10515600" cy="5476875"/>
          </a:xfrm>
        </p:spPr>
        <p:txBody>
          <a:bodyPr>
            <a:normAutofit fontScale="47500" lnSpcReduction="20000"/>
          </a:bodyPr>
          <a:lstStyle/>
          <a:p>
            <a:r>
              <a:rPr lang="fr-FR" dirty="0"/>
              <a:t>Certains candidats n’observent pas le système sur lequel ils travaillent lors de son fonctionnement et se contentent de raisonner à partir des seules informations délivrées à l’écran par l’interface logicielle. Cette attitude interroge fortement les examinateurs sur les capacités du candidat à retranscrire une situation réelle, en particulier lorsque le système n’était même pas branché ( !). </a:t>
            </a:r>
          </a:p>
          <a:p>
            <a:r>
              <a:rPr lang="fr-FR" dirty="0"/>
              <a:t>La mise en œuvre des logiciels fondamentaux est essentielle pour une expression scientifique de qualité. Il est difficile d’envisager une carrière d’ingénieur sans une certaine aisance dans ce domaine. Par exemple, il est nécessaire de savoir convertir rapidement un tableau de résultats en une courbe imprimée, souvent plus aisée à interpréter, diffuser et commenter. Tous les outils informatiques nécessaires sont disponibles. </a:t>
            </a:r>
          </a:p>
          <a:p>
            <a:r>
              <a:rPr lang="fr-FR" dirty="0"/>
              <a:t>Une courbe fraichement imprimée n’est pas une fin en soi : les examinateurs restent surpris de voir les candidats multiplier les impressions en les laissant vierges de toute annotation et commentaire. Ils rappellent qu’une courbe imprimée est le point de départ de la réflexion, qui se mène en deux étapes : premièrement : lecture des variations des valeurs des grandeurs physiques observées, puis deuxièmement : mise en évidence des caractéristiques extraites en complétant les figures produites. </a:t>
            </a:r>
          </a:p>
          <a:p>
            <a:r>
              <a:rPr lang="fr-FR" dirty="0"/>
              <a:t>La confrontation entre résultats expérimentaux et modèles théoriques permet de discuter de la pertinence des modèles et de proposer des modifications, or, cette dernière étape est rarement proposée par les candidats. Concernant l’approche disciplinaire : </a:t>
            </a:r>
          </a:p>
          <a:p>
            <a:r>
              <a:rPr lang="fr-FR" dirty="0"/>
              <a:t>L’expression graphique est capitale, et l’élaboration de schémas de principe requiert le plus grand soin, quelle que soit la nature de ces schémas (électrique, mécanique, etc.). De fait, les examinateurs sont souvent déroutés par les propositions de schéma de certains candidats parfaitement inadaptés, du fait de leur taille minuscule ou du fait qu’ils ne traduisent tout simplement pas la réalité du système qu’ils ont sous les yeux. Enfin, en mécanique, l’orientation de l’espace et la mise en place de systèmes de repérage sont des préalables indispensables à toute réflexion argumentée. </a:t>
            </a:r>
          </a:p>
          <a:p>
            <a:r>
              <a:rPr lang="fr-FR" dirty="0"/>
              <a:t>Les vecteurs et les torseurs sont des entités à utiliser de la façon la plus simple possible en évitant de projeter systématiquement. </a:t>
            </a:r>
          </a:p>
          <a:p>
            <a:r>
              <a:rPr lang="fr-FR" dirty="0"/>
              <a:t>Les équations des systèmes linéaires continus et les résultats classiques ne peuvent être associés qu’à des systèmes dont on a préalablement identifié leurs entrées et leurs sorties.</a:t>
            </a:r>
          </a:p>
          <a:p>
            <a:r>
              <a:rPr lang="fr-FR" dirty="0"/>
              <a:t>Les notations des objets mathématiques manipulés sont à choisir de préférence en conformité avec les standards scientifiques usuels. En </a:t>
            </a:r>
            <a:r>
              <a:rPr lang="fr-FR" dirty="0" err="1"/>
              <a:t>eet</a:t>
            </a:r>
            <a:r>
              <a:rPr lang="fr-FR" dirty="0"/>
              <a:t>, les examinateurs restent perplexes devant le nombre de propositions tellement surprenantes d’originalité ou de complexité inutile que les candidats concernés n’ont plus aucune idée de la nature de l’objet manipulé et n’arrivent en conséquence pas à mener les calculs demandés. </a:t>
            </a:r>
          </a:p>
          <a:p>
            <a:r>
              <a:rPr lang="fr-FR" dirty="0"/>
              <a:t>Des connaissances précises acquises des autres disciplines ne sont pas à négliger et sont à exploiter avec discernement. Un exemple issu des Sciences Physiques : comme souligné plus haut, la culture de base sur les actionneurs électriques aide à la conduite d’activités demandées ; inversement, qualifier systématiquement de « filtre » le système étudié à la vue des diagrammes harmoniques relève d’un amalgame maladroit. Être capable de rapprocher les disciplines, aptitude propre au travail de l’ingénieur, est apprécié dans cette épreuve.</a:t>
            </a:r>
          </a:p>
        </p:txBody>
      </p:sp>
    </p:spTree>
    <p:extLst>
      <p:ext uri="{BB962C8B-B14F-4D97-AF65-F5344CB8AC3E}">
        <p14:creationId xmlns:p14="http://schemas.microsoft.com/office/powerpoint/2010/main" val="19727250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6AF9901-FE04-294B-388E-1CDCFFF0CCAC}"/>
              </a:ext>
            </a:extLst>
          </p:cNvPr>
          <p:cNvSpPr>
            <a:spLocks noGrp="1"/>
          </p:cNvSpPr>
          <p:nvPr>
            <p:ph type="title"/>
          </p:nvPr>
        </p:nvSpPr>
        <p:spPr/>
        <p:txBody>
          <a:bodyPr>
            <a:normAutofit fontScale="90000"/>
          </a:bodyPr>
          <a:lstStyle/>
          <a:p>
            <a:r>
              <a:rPr lang="fr-FR" dirty="0"/>
              <a:t>Centrale – Partie 1</a:t>
            </a:r>
          </a:p>
        </p:txBody>
      </p:sp>
      <p:sp>
        <p:nvSpPr>
          <p:cNvPr id="3" name="Espace réservé du contenu 2">
            <a:extLst>
              <a:ext uri="{FF2B5EF4-FFF2-40B4-BE49-F238E27FC236}">
                <a16:creationId xmlns:a16="http://schemas.microsoft.com/office/drawing/2014/main" id="{CAFCC028-CF51-9F53-3E36-95EC716AD819}"/>
              </a:ext>
            </a:extLst>
          </p:cNvPr>
          <p:cNvSpPr>
            <a:spLocks noGrp="1"/>
          </p:cNvSpPr>
          <p:nvPr>
            <p:ph idx="1"/>
          </p:nvPr>
        </p:nvSpPr>
        <p:spPr/>
        <p:txBody>
          <a:bodyPr>
            <a:normAutofit fontScale="85000" lnSpcReduction="10000"/>
          </a:bodyPr>
          <a:lstStyle/>
          <a:p>
            <a:r>
              <a:rPr lang="fr-FR" dirty="0"/>
              <a:t>La première partie est conçue pour une durée d’environ quarante-cinq minutes. L’ensemble des activités amène les candidats à montrer leur capacité à s’approprier le support matériel fourni, analyser un système complexe, vérifier un ensemble d’exigences attendues du système industriel associé et comprendre la problématique objet de l’étude. Pour cela, les activités de cette partie sont conçues de façon à permettre aux candidats :</a:t>
            </a:r>
          </a:p>
          <a:p>
            <a:pPr lvl="1"/>
            <a:r>
              <a:rPr lang="fr-FR" dirty="0"/>
              <a:t>de s’approprier et de présenter le support, de dégager son organisation structurelle sous forme de chaines fonctionnelles d’information et d’énergie, etc. ; </a:t>
            </a:r>
          </a:p>
          <a:p>
            <a:pPr lvl="1"/>
            <a:r>
              <a:rPr lang="fr-FR" dirty="0"/>
              <a:t>d’évaluer l’écart entre un niveau de performance attendu et un niveau de performances mesuré (ou simulé) ; </a:t>
            </a:r>
          </a:p>
          <a:p>
            <a:pPr lvl="1"/>
            <a:r>
              <a:rPr lang="fr-FR" dirty="0"/>
              <a:t>de s’approprier la problématique retenue pour la suite de l’étude. </a:t>
            </a:r>
          </a:p>
          <a:p>
            <a:r>
              <a:rPr lang="fr-FR" dirty="0"/>
              <a:t>Pour les chaines d’énergie et d’information, les candidats doivent être capables : </a:t>
            </a:r>
          </a:p>
          <a:p>
            <a:pPr lvl="1"/>
            <a:r>
              <a:rPr lang="fr-FR" dirty="0"/>
              <a:t>de préciser les fonctions constitutives, de localiser sur le système les différents constituants associés et de décrire leur principe de fonctionnement (par exemple les capteurs les plus classiques) ; </a:t>
            </a:r>
          </a:p>
          <a:p>
            <a:pPr lvl="1"/>
            <a:r>
              <a:rPr lang="fr-FR" dirty="0"/>
              <a:t>de présenter la structure des capteurs et leur principe de fonctionnement, de préciser le type de signal de sortie, ses propriétés, etc.). </a:t>
            </a:r>
          </a:p>
        </p:txBody>
      </p:sp>
    </p:spTree>
    <p:extLst>
      <p:ext uri="{BB962C8B-B14F-4D97-AF65-F5344CB8AC3E}">
        <p14:creationId xmlns:p14="http://schemas.microsoft.com/office/powerpoint/2010/main" val="13725693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805BA13-06F5-83A9-F37B-3A7087CA2435}"/>
              </a:ext>
            </a:extLst>
          </p:cNvPr>
          <p:cNvSpPr>
            <a:spLocks noGrp="1"/>
          </p:cNvSpPr>
          <p:nvPr>
            <p:ph type="title"/>
          </p:nvPr>
        </p:nvSpPr>
        <p:spPr/>
        <p:txBody>
          <a:bodyPr/>
          <a:lstStyle/>
          <a:p>
            <a:endParaRPr lang="fr-FR"/>
          </a:p>
        </p:txBody>
      </p:sp>
      <p:sp>
        <p:nvSpPr>
          <p:cNvPr id="3" name="Espace réservé du contenu 2">
            <a:extLst>
              <a:ext uri="{FF2B5EF4-FFF2-40B4-BE49-F238E27FC236}">
                <a16:creationId xmlns:a16="http://schemas.microsoft.com/office/drawing/2014/main" id="{B73711F3-AAEA-742D-B526-48DBA509EE9F}"/>
              </a:ext>
            </a:extLst>
          </p:cNvPr>
          <p:cNvSpPr>
            <a:spLocks noGrp="1"/>
          </p:cNvSpPr>
          <p:nvPr>
            <p:ph idx="1"/>
          </p:nvPr>
        </p:nvSpPr>
        <p:spPr/>
        <p:txBody>
          <a:bodyPr>
            <a:normAutofit fontScale="55000" lnSpcReduction="20000"/>
          </a:bodyPr>
          <a:lstStyle/>
          <a:p>
            <a:r>
              <a:rPr lang="fr-FR" dirty="0"/>
              <a:t>La deuxième partie, d’une durée de 60 minutes maximum, est conçue autour d’une activité de modélisation et réalisée en autonomie encadrée. Elle permet aux candidats de montrer leur capacité à prendre des initiatives, à formuler et justifier des hypothèses, à progresser en autonomie et à critiquer leurs résultats. La démarche proposée est évaluée et les examinateurs interviennent en fournissant des informations en vue de faciliter ou débloquer leur progression.</a:t>
            </a:r>
          </a:p>
          <a:p>
            <a:r>
              <a:rPr lang="fr-FR" dirty="0"/>
              <a:t>La construction de cette partie a comme objectif d’élaborer ou de compléter un modèle qui sera exploité dans la suite de l’étude. Par exemple :</a:t>
            </a:r>
          </a:p>
          <a:p>
            <a:pPr lvl="1"/>
            <a:r>
              <a:rPr lang="fr-FR" dirty="0"/>
              <a:t>développement d’un modèle multi-physique de niveau adapté aux objectifs de l’étude tout en restant réalisable durant le temps imparti</a:t>
            </a:r>
          </a:p>
          <a:p>
            <a:pPr lvl="1"/>
            <a:r>
              <a:rPr lang="fr-FR" dirty="0"/>
              <a:t>mise en équation d’un modèle de complexité raisonnable pour les candidats (des éléments sont fournis afin de les aider), formulant des hypothèses clairement énoncées et justifiées, pour définir la forme du modèle qui fera l’objet d’une identification ou validation ultérieure ;</a:t>
            </a:r>
          </a:p>
          <a:p>
            <a:pPr lvl="1"/>
            <a:r>
              <a:rPr lang="fr-FR" dirty="0"/>
              <a:t>identification d’un modèle de comportement au regard de réponses expérimentales ;</a:t>
            </a:r>
          </a:p>
          <a:p>
            <a:pPr lvl="1"/>
            <a:r>
              <a:rPr lang="fr-FR" dirty="0"/>
              <a:t>développement et mise en œuvre d’une identification expérimentale d’un modèle fourni ;</a:t>
            </a:r>
          </a:p>
          <a:p>
            <a:pPr lvl="1"/>
            <a:r>
              <a:rPr lang="fr-FR" dirty="0"/>
              <a:t>enrichissement ou raffinement d’un modèle donné en ajoutant des éléments fonctionnels complémentaires (capteurs, actionneurs, etc.) ;</a:t>
            </a:r>
          </a:p>
          <a:p>
            <a:pPr lvl="1"/>
            <a:r>
              <a:rPr lang="fr-FR" dirty="0"/>
              <a:t>etc.</a:t>
            </a:r>
          </a:p>
          <a:p>
            <a:r>
              <a:rPr lang="fr-FR" dirty="0"/>
              <a:t>Cette partie nécessite d’imaginer, de développer, de justifier et de réaliser des protocoles expérimentaux permettant d’identifier et de valider expérimentalement ou par simulation des paramètres d’un modèle et de les recaler si besoin.</a:t>
            </a:r>
          </a:p>
          <a:p>
            <a:r>
              <a:rPr lang="fr-FR" dirty="0"/>
              <a:t>Dans tous les cas, toute mise en équation, lorsqu’elle est nécessaire, reste limitée à des relations simples, et l’objectif est généralement de définir la forme du modèle qui sera identifié ou recalé. </a:t>
            </a:r>
          </a:p>
          <a:p>
            <a:r>
              <a:rPr lang="fr-FR" dirty="0"/>
              <a:t>Dans le cadre de ces activités, l’appel à des outils de modélisation causale ou acausale peut être nécessaire.</a:t>
            </a:r>
          </a:p>
          <a:p>
            <a:r>
              <a:rPr lang="fr-FR" dirty="0"/>
              <a:t>À noter que la démarche amenant à une solution au problème étudié est rarement unique. </a:t>
            </a:r>
          </a:p>
          <a:p>
            <a:r>
              <a:rPr lang="fr-FR" dirty="0"/>
              <a:t>Ainsi, des démarches ou hypothèses différentes peuvent conduire à des solutions distinctes du problème abordé lors de cette deuxième partie. Les examinateurs s’attachent à dissocier l’exactitude des valeurs trouvées de la cohérence et de la pertinence de la démarche. Le jury évalue les capacités à prendre des initiatives, à formuler des hypothèses, à évoluer en autonomie, à critiquer les choix effectués, à justifier les solutions apportées aux problèmes rencontrés et enfin à aboutir à une démarche structurée menant à une solution. Ainsi, de manière générale, cette partie entend valoriser le travail des candidats qui ont préparé spécifiquement l’épreuve de travaux pratiques durant toute l’année pour acquérir les compétences nécessaires à l’étude et la modélisation d’un système complexe de façon autonome.</a:t>
            </a:r>
          </a:p>
        </p:txBody>
      </p:sp>
    </p:spTree>
    <p:extLst>
      <p:ext uri="{BB962C8B-B14F-4D97-AF65-F5344CB8AC3E}">
        <p14:creationId xmlns:p14="http://schemas.microsoft.com/office/powerpoint/2010/main" val="9706053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8FD125D-5F7A-52AB-C379-5C9A93AD2DF2}"/>
              </a:ext>
            </a:extLst>
          </p:cNvPr>
          <p:cNvSpPr>
            <a:spLocks noGrp="1"/>
          </p:cNvSpPr>
          <p:nvPr>
            <p:ph type="title"/>
          </p:nvPr>
        </p:nvSpPr>
        <p:spPr/>
        <p:txBody>
          <a:bodyPr>
            <a:normAutofit fontScale="90000"/>
          </a:bodyPr>
          <a:lstStyle/>
          <a:p>
            <a:endParaRPr lang="fr-FR"/>
          </a:p>
        </p:txBody>
      </p:sp>
      <p:pic>
        <p:nvPicPr>
          <p:cNvPr id="5" name="Espace réservé du contenu 4">
            <a:extLst>
              <a:ext uri="{FF2B5EF4-FFF2-40B4-BE49-F238E27FC236}">
                <a16:creationId xmlns:a16="http://schemas.microsoft.com/office/drawing/2014/main" id="{B4101DC5-7375-8E54-24DC-34498F01518D}"/>
              </a:ext>
            </a:extLst>
          </p:cNvPr>
          <p:cNvPicPr>
            <a:picLocks noGrp="1" noChangeAspect="1"/>
          </p:cNvPicPr>
          <p:nvPr>
            <p:ph idx="1"/>
          </p:nvPr>
        </p:nvPicPr>
        <p:blipFill>
          <a:blip r:embed="rId2"/>
          <a:stretch>
            <a:fillRect/>
          </a:stretch>
        </p:blipFill>
        <p:spPr>
          <a:xfrm rot="16200000">
            <a:off x="2509606" y="-782233"/>
            <a:ext cx="6380309" cy="8900157"/>
          </a:xfrm>
        </p:spPr>
      </p:pic>
    </p:spTree>
    <p:extLst>
      <p:ext uri="{BB962C8B-B14F-4D97-AF65-F5344CB8AC3E}">
        <p14:creationId xmlns:p14="http://schemas.microsoft.com/office/powerpoint/2010/main" val="32417524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D8755C6-4B19-00B9-5DF6-B2B074B350C2}"/>
              </a:ext>
            </a:extLst>
          </p:cNvPr>
          <p:cNvSpPr>
            <a:spLocks noGrp="1"/>
          </p:cNvSpPr>
          <p:nvPr>
            <p:ph type="title"/>
          </p:nvPr>
        </p:nvSpPr>
        <p:spPr/>
        <p:txBody>
          <a:bodyPr>
            <a:normAutofit fontScale="90000"/>
          </a:bodyPr>
          <a:lstStyle/>
          <a:p>
            <a:endParaRPr lang="fr-FR"/>
          </a:p>
        </p:txBody>
      </p:sp>
      <p:pic>
        <p:nvPicPr>
          <p:cNvPr id="5" name="Espace réservé du contenu 4">
            <a:extLst>
              <a:ext uri="{FF2B5EF4-FFF2-40B4-BE49-F238E27FC236}">
                <a16:creationId xmlns:a16="http://schemas.microsoft.com/office/drawing/2014/main" id="{D4C0DE8E-7F4B-282A-A207-9B6F74A5413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rot="5400000">
            <a:off x="2706859" y="976711"/>
            <a:ext cx="6721474" cy="5041104"/>
          </a:xfrm>
        </p:spPr>
      </p:pic>
    </p:spTree>
    <p:extLst>
      <p:ext uri="{BB962C8B-B14F-4D97-AF65-F5344CB8AC3E}">
        <p14:creationId xmlns:p14="http://schemas.microsoft.com/office/powerpoint/2010/main" val="1832259126"/>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292</TotalTime>
  <Words>2088</Words>
  <Application>Microsoft Office PowerPoint</Application>
  <PresentationFormat>Grand écran</PresentationFormat>
  <Paragraphs>102</Paragraphs>
  <Slides>15</Slides>
  <Notes>0</Notes>
  <HiddenSlides>0</HiddenSlides>
  <MMClips>0</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15</vt:i4>
      </vt:variant>
    </vt:vector>
  </HeadingPairs>
  <TitlesOfParts>
    <vt:vector size="20" baseType="lpstr">
      <vt:lpstr>Arial</vt:lpstr>
      <vt:lpstr>Calibri</vt:lpstr>
      <vt:lpstr>Calibri Light</vt:lpstr>
      <vt:lpstr>Wingdings</vt:lpstr>
      <vt:lpstr>Thème Office</vt:lpstr>
      <vt:lpstr>Commentaires généraux </vt:lpstr>
      <vt:lpstr>MINES PONTS</vt:lpstr>
      <vt:lpstr>Mines Ponts</vt:lpstr>
      <vt:lpstr>Mines Ponts – Conseils pour la session 2022</vt:lpstr>
      <vt:lpstr>Mines Ponts – Approche expérimentale</vt:lpstr>
      <vt:lpstr>Centrale – Partie 1</vt:lpstr>
      <vt:lpstr>Présentation PowerPoint</vt:lpstr>
      <vt:lpstr>Présentation PowerPoint</vt:lpstr>
      <vt:lpstr>Présentation PowerPoint</vt:lpstr>
      <vt:lpstr>Présentation PowerPoint</vt:lpstr>
      <vt:lpstr>Présentation PowerPoint</vt:lpstr>
      <vt:lpstr>Problématique : le moteur utilisé est-il adapté au cahier des charges ?</vt:lpstr>
      <vt:lpstr>Problématique : le moteur utilisé est-il adapté au cahier des charges ?</vt:lpstr>
      <vt:lpstr>Présentation PowerPoint</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Problématique : le moteur utilisé est-il adapté au cahier des charges ?</dc:title>
  <dc:creator>Xavier Pessoles</dc:creator>
  <cp:lastModifiedBy>Xavier PESSOLES</cp:lastModifiedBy>
  <cp:revision>13</cp:revision>
  <dcterms:created xsi:type="dcterms:W3CDTF">2018-06-05T11:39:25Z</dcterms:created>
  <dcterms:modified xsi:type="dcterms:W3CDTF">2022-06-13T12:03:44Z</dcterms:modified>
</cp:coreProperties>
</file>

<file path=docProps/thumbnail.jpeg>
</file>